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1" r:id="rId2"/>
    <p:sldId id="282" r:id="rId3"/>
    <p:sldId id="331" r:id="rId4"/>
    <p:sldId id="335" r:id="rId5"/>
    <p:sldId id="332" r:id="rId6"/>
    <p:sldId id="283" r:id="rId7"/>
    <p:sldId id="291" r:id="rId8"/>
    <p:sldId id="292" r:id="rId9"/>
    <p:sldId id="293" r:id="rId10"/>
    <p:sldId id="294" r:id="rId11"/>
    <p:sldId id="295" r:id="rId12"/>
    <p:sldId id="333" r:id="rId13"/>
    <p:sldId id="296" r:id="rId14"/>
    <p:sldId id="297" r:id="rId15"/>
    <p:sldId id="299" r:id="rId16"/>
    <p:sldId id="300" r:id="rId17"/>
    <p:sldId id="336" r:id="rId18"/>
    <p:sldId id="288" r:id="rId19"/>
    <p:sldId id="301" r:id="rId20"/>
    <p:sldId id="302" r:id="rId21"/>
    <p:sldId id="303" r:id="rId22"/>
    <p:sldId id="304" r:id="rId23"/>
    <p:sldId id="305" r:id="rId24"/>
    <p:sldId id="306" r:id="rId25"/>
    <p:sldId id="337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38" r:id="rId34"/>
    <p:sldId id="328" r:id="rId35"/>
    <p:sldId id="289" r:id="rId36"/>
    <p:sldId id="315" r:id="rId37"/>
    <p:sldId id="316" r:id="rId38"/>
    <p:sldId id="317" r:id="rId39"/>
    <p:sldId id="318" r:id="rId40"/>
    <p:sldId id="290" r:id="rId41"/>
    <p:sldId id="284" r:id="rId42"/>
    <p:sldId id="339" r:id="rId43"/>
    <p:sldId id="319" r:id="rId44"/>
    <p:sldId id="285" r:id="rId45"/>
    <p:sldId id="341" r:id="rId46"/>
    <p:sldId id="342" r:id="rId47"/>
    <p:sldId id="343" r:id="rId48"/>
    <p:sldId id="320" r:id="rId49"/>
    <p:sldId id="340" r:id="rId50"/>
    <p:sldId id="321" r:id="rId51"/>
    <p:sldId id="322" r:id="rId52"/>
    <p:sldId id="323" r:id="rId53"/>
    <p:sldId id="324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3" autoAdjust="0"/>
    <p:restoredTop sz="85748"/>
  </p:normalViewPr>
  <p:slideViewPr>
    <p:cSldViewPr snapToGrid="0" snapToObjects="1">
      <p:cViewPr>
        <p:scale>
          <a:sx n="82" d="100"/>
          <a:sy n="82" d="100"/>
        </p:scale>
        <p:origin x="920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Walmart: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Bentonville,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Arkansas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Li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I,</a:t>
            </a:r>
            <a:r>
              <a:rPr lang="zh-CN" altLang="en-US" dirty="0" smtClean="0"/>
              <a:t> </a:t>
            </a:r>
            <a:r>
              <a:rPr lang="en-US" altLang="zh-CN" dirty="0" smtClean="0"/>
              <a:t>T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2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673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Meng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CS412 Summer 2017:</a:t>
            </a:r>
          </a:p>
          <a:p>
            <a:pPr algn="l"/>
            <a:r>
              <a:rPr lang="en-US" altLang="zh-CN" dirty="0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Chapter 4.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Warehousing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en-US" dirty="0" smtClean="0">
                <a:solidFill>
                  <a:schemeClr val="bg1"/>
                </a:solidFill>
              </a:rPr>
              <a:t>On-line </a:t>
            </a:r>
            <a:r>
              <a:rPr lang="en-US" altLang="en-US" dirty="0">
                <a:solidFill>
                  <a:schemeClr val="bg1"/>
                </a:solidFill>
              </a:rPr>
              <a:t>Analytical </a:t>
            </a:r>
            <a:r>
              <a:rPr lang="en-US" altLang="en-US" dirty="0" smtClean="0">
                <a:solidFill>
                  <a:schemeClr val="bg1"/>
                </a:solidFill>
              </a:rPr>
              <a:t>Processing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(OLAP)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Nonvolatile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US" altLang="en-US" sz="2400" dirty="0"/>
              <a:t>Independence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FF0000"/>
                </a:solidFill>
              </a:rPr>
              <a:t>physically separate store </a:t>
            </a:r>
            <a:r>
              <a:rPr lang="en-US" altLang="en-US" sz="2400" dirty="0"/>
              <a:t>of data transformed from the operational environment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Static: </a:t>
            </a:r>
            <a:r>
              <a:rPr lang="en-US" altLang="en-US" sz="2400" dirty="0">
                <a:solidFill>
                  <a:srgbClr val="C00000"/>
                </a:solidFill>
              </a:rPr>
              <a:t>Operational update of data does </a:t>
            </a:r>
            <a:r>
              <a:rPr lang="en-US" altLang="en-US" sz="2400" dirty="0" smtClean="0">
                <a:solidFill>
                  <a:srgbClr val="C00000"/>
                </a:solidFill>
              </a:rPr>
              <a:t>NOT occur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in the data warehouse environment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Does not require transaction processing, recovery, and concurrency control mechanisms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Requires only two operations in data accessing: </a:t>
            </a:r>
          </a:p>
          <a:p>
            <a:pPr lvl="2">
              <a:lnSpc>
                <a:spcPct val="130000"/>
              </a:lnSpc>
            </a:pPr>
            <a:r>
              <a:rPr lang="en-US" altLang="en-US" dirty="0">
                <a:solidFill>
                  <a:schemeClr val="hlink"/>
                </a:solidFill>
              </a:rPr>
              <a:t>initial loading of data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hlink"/>
                </a:solidFill>
              </a:rPr>
              <a:t>access of </a:t>
            </a:r>
            <a:r>
              <a:rPr lang="en-US" altLang="en-US" dirty="0" smtClean="0">
                <a:solidFill>
                  <a:schemeClr val="hlink"/>
                </a:solidFill>
              </a:rPr>
              <a:t>data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OL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43900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en-US" sz="2800" dirty="0" smtClean="0">
                <a:solidFill>
                  <a:srgbClr val="000000"/>
                </a:solidFill>
              </a:rPr>
              <a:t>OLTP: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Online</a:t>
            </a:r>
            <a:r>
              <a:rPr lang="en-US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en-US" sz="2800" dirty="0" smtClean="0">
                <a:solidFill>
                  <a:srgbClr val="7030A0"/>
                </a:solidFill>
              </a:rPr>
              <a:t>transactional processing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DBMS operations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Query and transactional processing</a:t>
            </a:r>
          </a:p>
          <a:p>
            <a:pPr>
              <a:lnSpc>
                <a:spcPct val="130000"/>
              </a:lnSpc>
            </a:pPr>
            <a:r>
              <a:rPr lang="en-US" altLang="en-US" sz="2800" dirty="0" smtClean="0">
                <a:solidFill>
                  <a:srgbClr val="000000"/>
                </a:solidFill>
              </a:rPr>
              <a:t>OLAP: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Online</a:t>
            </a:r>
            <a:r>
              <a:rPr lang="en-US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en-US" sz="2800" dirty="0" smtClean="0">
                <a:solidFill>
                  <a:srgbClr val="0070C0"/>
                </a:solidFill>
              </a:rPr>
              <a:t>analytical processing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Data warehouse operations (drilling, slicing, dicing, etc.)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Data analysis to support decision 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6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OL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97731" y="846138"/>
            <a:ext cx="13444538" cy="7500938"/>
            <a:chOff x="-1936373" y="2056063"/>
            <a:chExt cx="7834089" cy="4228423"/>
          </a:xfrm>
        </p:grpSpPr>
        <p:graphicFrame>
          <p:nvGraphicFramePr>
            <p:cNvPr id="6" name="Object 3"/>
            <p:cNvGraphicFramePr>
              <a:graphicFrameLocks noGrp="1"/>
            </p:cNvGraphicFramePr>
            <p:nvPr>
              <p:ph type="tbl" idx="1"/>
              <p:extLst>
                <p:ext uri="{D42A27DB-BD31-4B8C-83A1-F6EECF244321}">
                  <p14:modId xmlns:p14="http://schemas.microsoft.com/office/powerpoint/2010/main" val="285570088"/>
                </p:ext>
              </p:extLst>
            </p:nvPr>
          </p:nvGraphicFramePr>
          <p:xfrm>
            <a:off x="-1936373" y="2489441"/>
            <a:ext cx="5838336" cy="2909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5" name="Document" r:id="rId3" imgW="11163300" imgH="5600700" progId="Word.Document.8">
                    <p:embed/>
                  </p:oleObj>
                </mc:Choice>
                <mc:Fallback>
                  <p:oleObj name="Document" r:id="rId3" imgW="11163300" imgH="5600700" progId="Word.Documen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936373" y="2489441"/>
                          <a:ext cx="5838336" cy="2909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97716" y="2056063"/>
              <a:ext cx="0" cy="4228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19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a Separate Data Warehouse?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/>
              <a:t>High performance for both systems</a:t>
            </a:r>
          </a:p>
          <a:p>
            <a:pPr lvl="1"/>
            <a:r>
              <a:rPr lang="en-US" altLang="en-US" sz="2400" dirty="0"/>
              <a:t>DBMS— tuned for </a:t>
            </a:r>
            <a:r>
              <a:rPr lang="en-US" altLang="en-US" sz="2400" b="1" dirty="0">
                <a:solidFill>
                  <a:srgbClr val="FF0000"/>
                </a:solidFill>
              </a:rPr>
              <a:t>OLTP</a:t>
            </a:r>
            <a:r>
              <a:rPr lang="en-US" altLang="en-US" sz="2400" dirty="0"/>
              <a:t>: access methods, indexing, concurrency control, recovery</a:t>
            </a:r>
          </a:p>
          <a:p>
            <a:pPr lvl="1"/>
            <a:r>
              <a:rPr lang="en-US" altLang="en-US" sz="2400" dirty="0"/>
              <a:t>Warehouse—tuned for </a:t>
            </a:r>
            <a:r>
              <a:rPr lang="en-US" altLang="en-US" sz="2400" b="1" dirty="0">
                <a:solidFill>
                  <a:srgbClr val="FF0000"/>
                </a:solidFill>
              </a:rPr>
              <a:t>OLAP</a:t>
            </a:r>
            <a:r>
              <a:rPr lang="en-US" altLang="en-US" sz="2400" dirty="0"/>
              <a:t>: complex OLAP queries, multidimensional view, consolidation</a:t>
            </a:r>
          </a:p>
          <a:p>
            <a:r>
              <a:rPr lang="en-US" altLang="en-US" sz="2400" dirty="0"/>
              <a:t>Different functions and different data:</a:t>
            </a:r>
          </a:p>
          <a:p>
            <a:pPr lvl="1"/>
            <a:r>
              <a:rPr lang="en-US" altLang="en-US" sz="2400" dirty="0" smtClean="0"/>
              <a:t>Decision </a:t>
            </a:r>
            <a:r>
              <a:rPr lang="en-US" altLang="en-US" sz="2400" dirty="0"/>
              <a:t>support requires </a:t>
            </a:r>
            <a:r>
              <a:rPr lang="en-US" altLang="en-US" sz="2400" dirty="0">
                <a:solidFill>
                  <a:srgbClr val="FF0000"/>
                </a:solidFill>
              </a:rPr>
              <a:t>historical data</a:t>
            </a:r>
            <a:r>
              <a:rPr lang="en-US" altLang="en-US" sz="2400" dirty="0"/>
              <a:t> which operational DBs do not typically maintain</a:t>
            </a:r>
          </a:p>
          <a:p>
            <a:pPr lvl="1"/>
            <a:r>
              <a:rPr lang="en-US" altLang="en-US" sz="2400" dirty="0" smtClean="0"/>
              <a:t>DS </a:t>
            </a:r>
            <a:r>
              <a:rPr lang="en-US" altLang="en-US" sz="2400" dirty="0"/>
              <a:t>requires </a:t>
            </a:r>
            <a:r>
              <a:rPr lang="en-US" altLang="en-US" sz="2400" dirty="0">
                <a:solidFill>
                  <a:srgbClr val="FF0000"/>
                </a:solidFill>
              </a:rPr>
              <a:t>consolidation (aggregation, summarization) </a:t>
            </a:r>
            <a:r>
              <a:rPr lang="en-US" altLang="en-US" sz="2400" dirty="0"/>
              <a:t>of data from heterogeneous sources</a:t>
            </a:r>
          </a:p>
          <a:p>
            <a:pPr lvl="1"/>
            <a:r>
              <a:rPr lang="en-US" altLang="zh-CN" sz="2400" dirty="0" smtClean="0"/>
              <a:t>D</a:t>
            </a:r>
            <a:r>
              <a:rPr lang="en-US" altLang="en-US" sz="2400" dirty="0" smtClean="0"/>
              <a:t>ifferent </a:t>
            </a:r>
            <a:r>
              <a:rPr lang="en-US" altLang="en-US" sz="2400" dirty="0"/>
              <a:t>sources typically use </a:t>
            </a:r>
            <a:r>
              <a:rPr lang="en-US" altLang="en-US" sz="2400" dirty="0">
                <a:solidFill>
                  <a:srgbClr val="FF0000"/>
                </a:solidFill>
              </a:rPr>
              <a:t>inconsistent</a:t>
            </a:r>
            <a:r>
              <a:rPr lang="en-US" altLang="en-US" sz="2400" dirty="0"/>
              <a:t> data representations, codes and formats which have to be </a:t>
            </a:r>
            <a:r>
              <a:rPr lang="en-US" altLang="en-US" sz="2400" dirty="0" smtClean="0"/>
              <a:t>reconciled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5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17" y="1417638"/>
            <a:ext cx="5082165" cy="544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Warehouse: A Multi-Tiered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432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Top Tier: Front-End Tools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Middle Tier: OLAP Server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Bottom Tier: Data Warehouse Server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Data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From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to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Warehouse:</a:t>
            </a:r>
            <a:r>
              <a:rPr lang="zh-CN" altLang="en-US" sz="3600" dirty="0" smtClean="0"/>
              <a:t> </a:t>
            </a:r>
            <a:r>
              <a:rPr lang="en-US" altLang="en-US" sz="3600" dirty="0" smtClean="0"/>
              <a:t>Extraction</a:t>
            </a:r>
            <a:r>
              <a:rPr lang="en-US" altLang="en-US" sz="3600" dirty="0"/>
              <a:t>, Transformation, and Loading (ETL)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b="1" dirty="0"/>
              <a:t>Data extraction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get data from multiple, heterogeneous, and external sources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Data cleaning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detect errors in the data and rectify them when possible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Data transformation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convert data from legacy or host format to warehouse format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Load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sort, summarize, consolidate, compute views, check integrity, and build </a:t>
            </a:r>
            <a:r>
              <a:rPr lang="en-US" altLang="en-US" sz="2400" dirty="0" smtClean="0"/>
              <a:t>indices </a:t>
            </a:r>
            <a:r>
              <a:rPr lang="en-US" altLang="en-US" sz="2400" dirty="0"/>
              <a:t>and partitions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Refresh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propagate the updates from the data sources to the warehouse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3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Metadata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400"/>
              </a:spcBef>
            </a:pPr>
            <a:r>
              <a:rPr lang="en-US" altLang="en-US" sz="2400" b="1" dirty="0"/>
              <a:t>Meta data</a:t>
            </a:r>
            <a:r>
              <a:rPr lang="en-US" altLang="en-US" sz="2400" dirty="0"/>
              <a:t> is the data defining warehouse objects.  It stores: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Description of the structure of the data warehouse</a:t>
            </a:r>
          </a:p>
          <a:p>
            <a:pPr lvl="2">
              <a:spcBef>
                <a:spcPts val="400"/>
              </a:spcBef>
            </a:pPr>
            <a:r>
              <a:rPr lang="en-US" altLang="en-US" dirty="0"/>
              <a:t>schema, view, dimensions, hierarchies, derived data </a:t>
            </a:r>
            <a:r>
              <a:rPr lang="en-US" altLang="en-US" dirty="0" smtClean="0"/>
              <a:t>definition, </a:t>
            </a:r>
            <a:r>
              <a:rPr lang="en-US" altLang="en-US" dirty="0"/>
              <a:t>data mart locations and contents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Operational meta-data</a:t>
            </a:r>
          </a:p>
          <a:p>
            <a:pPr lvl="2">
              <a:spcBef>
                <a:spcPts val="400"/>
              </a:spcBef>
            </a:pPr>
            <a:r>
              <a:rPr lang="en-US" altLang="en-US" dirty="0"/>
              <a:t>data lineage (history of migrated data and transformation path), currency of data (active, archived, or purged), monitoring information (warehouse usage statistics, error reports, audit trails)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The algorithms used for summarization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The mapping from operational environment to the data warehouse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Data related to system performance</a:t>
            </a:r>
          </a:p>
          <a:p>
            <a:pPr lvl="2">
              <a:spcBef>
                <a:spcPts val="400"/>
              </a:spcBef>
            </a:pPr>
            <a:r>
              <a:rPr lang="en-US" altLang="en-US" dirty="0"/>
              <a:t>warehouse schema, view and derived data definitions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Business data</a:t>
            </a:r>
          </a:p>
          <a:p>
            <a:pPr lvl="2">
              <a:spcBef>
                <a:spcPts val="400"/>
              </a:spcBef>
            </a:pPr>
            <a:r>
              <a:rPr lang="en-US" altLang="en-US" dirty="0"/>
              <a:t>business terms and definitions, ownership of data, charging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6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79" y="80357"/>
            <a:ext cx="6272183" cy="67125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8925" y="3436636"/>
            <a:ext cx="1785938" cy="104963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8678" y="1817386"/>
            <a:ext cx="6272184" cy="1619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17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</a:t>
            </a:r>
            <a:endParaRPr lang="zh-CN" altLang="en-US" dirty="0" smtClean="0"/>
          </a:p>
          <a:p>
            <a:r>
              <a:rPr lang="en-US" altLang="zh-CN" b="1" dirty="0" smtClean="0"/>
              <a:t>Modeling:</a:t>
            </a:r>
            <a:r>
              <a:rPr lang="zh-CN" altLang="en-US" b="1" dirty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Cube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OLAP</a:t>
            </a:r>
            <a:endParaRPr lang="zh-CN" altLang="en-US" b="1" dirty="0" smtClean="0"/>
          </a:p>
          <a:p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Usage</a:t>
            </a:r>
            <a:endParaRPr lang="zh-CN" altLang="en-US" dirty="0" smtClean="0"/>
          </a:p>
          <a:p>
            <a:r>
              <a:rPr lang="en-US" altLang="zh-CN" dirty="0" smtClean="0"/>
              <a:t>Implementation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From Tables and </a:t>
            </a:r>
            <a:r>
              <a:rPr lang="en-US" altLang="en-US" dirty="0" smtClean="0"/>
              <a:t>Spreadsheets</a:t>
            </a:r>
            <a:br>
              <a:rPr lang="en-US" altLang="en-US" dirty="0" smtClean="0"/>
            </a:br>
            <a:r>
              <a:rPr lang="en-US" altLang="en-US" dirty="0" smtClean="0"/>
              <a:t>to </a:t>
            </a:r>
            <a:r>
              <a:rPr lang="en-US" altLang="en-US" dirty="0"/>
              <a:t>Data Cubes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200"/>
              </a:spcAft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warehouse</a:t>
            </a:r>
            <a:r>
              <a:rPr lang="en-US" altLang="en-US" sz="2400" dirty="0"/>
              <a:t> is based on a multidimensional data model which views data in the form of a </a:t>
            </a:r>
            <a:r>
              <a:rPr lang="en-US" altLang="en-US" sz="2400" b="1" dirty="0"/>
              <a:t>data cube</a:t>
            </a:r>
          </a:p>
          <a:p>
            <a:pPr>
              <a:spcAft>
                <a:spcPts val="200"/>
              </a:spcAft>
            </a:pPr>
            <a:r>
              <a:rPr lang="en-US" altLang="en-US" sz="2400" dirty="0"/>
              <a:t>A data cube, such as sales, allows data to be modeled and viewed in multiple dimensions</a:t>
            </a:r>
          </a:p>
          <a:p>
            <a:pPr lvl="1">
              <a:spcAft>
                <a:spcPts val="200"/>
              </a:spcAft>
            </a:pPr>
            <a:r>
              <a:rPr lang="en-US" altLang="en-US" sz="2400" b="1" dirty="0"/>
              <a:t>Dimension tables</a:t>
            </a:r>
            <a:r>
              <a:rPr lang="en-US" altLang="en-US" sz="2400" dirty="0"/>
              <a:t>, such as item (</a:t>
            </a:r>
            <a:r>
              <a:rPr lang="en-US" altLang="en-US" sz="2400" dirty="0" err="1"/>
              <a:t>item_name</a:t>
            </a:r>
            <a:r>
              <a:rPr lang="en-US" altLang="en-US" sz="2400" dirty="0"/>
              <a:t>, brand, type), or </a:t>
            </a:r>
            <a:r>
              <a:rPr lang="en-US" altLang="en-US" sz="2400" dirty="0" smtClean="0"/>
              <a:t>time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(</a:t>
            </a:r>
            <a:r>
              <a:rPr lang="en-US" altLang="en-US" sz="2400" dirty="0"/>
              <a:t>day, week, month, quarter, year) </a:t>
            </a:r>
          </a:p>
          <a:p>
            <a:pPr lvl="1">
              <a:spcAft>
                <a:spcPts val="200"/>
              </a:spcAft>
            </a:pPr>
            <a:r>
              <a:rPr lang="en-US" altLang="en-US" sz="2400" b="1" dirty="0"/>
              <a:t>Fact table</a:t>
            </a:r>
            <a:r>
              <a:rPr lang="en-US" altLang="en-US" sz="2400" dirty="0"/>
              <a:t> contains </a:t>
            </a:r>
            <a:r>
              <a:rPr lang="en-US" altLang="en-US" sz="2400" b="1" dirty="0"/>
              <a:t>measures</a:t>
            </a:r>
            <a:r>
              <a:rPr lang="en-US" altLang="en-US" sz="2400" dirty="0"/>
              <a:t> (such as </a:t>
            </a:r>
            <a:r>
              <a:rPr lang="en-US" altLang="en-US" sz="2400" dirty="0" err="1"/>
              <a:t>dollars_sold</a:t>
            </a:r>
            <a:r>
              <a:rPr lang="en-US" altLang="en-US" sz="2400" dirty="0"/>
              <a:t>) and keys to each of the related dimension tables</a:t>
            </a:r>
          </a:p>
          <a:p>
            <a:pPr>
              <a:spcAft>
                <a:spcPts val="200"/>
              </a:spcAft>
            </a:pPr>
            <a:r>
              <a:rPr lang="en-US" altLang="en-US" sz="2400" b="1" dirty="0"/>
              <a:t>Data cube</a:t>
            </a:r>
            <a:r>
              <a:rPr lang="en-US" altLang="en-US" sz="2400" dirty="0"/>
              <a:t>: A lattice of cuboids </a:t>
            </a:r>
          </a:p>
          <a:p>
            <a:pPr lvl="1">
              <a:spcAft>
                <a:spcPts val="200"/>
              </a:spcAft>
            </a:pPr>
            <a:r>
              <a:rPr lang="en-US" altLang="en-US" sz="2400" dirty="0"/>
              <a:t>In data warehousing literature, an </a:t>
            </a:r>
            <a:r>
              <a:rPr lang="en-US" altLang="en-US" sz="2400" b="1" dirty="0"/>
              <a:t>n-D base cube </a:t>
            </a:r>
            <a:r>
              <a:rPr lang="en-US" altLang="en-US" sz="2400" dirty="0"/>
              <a:t>is called a </a:t>
            </a:r>
            <a:r>
              <a:rPr lang="en-US" altLang="en-US" sz="2400" b="1" dirty="0"/>
              <a:t>base cuboid</a:t>
            </a:r>
            <a:endParaRPr lang="en-US" altLang="en-US" sz="2400" dirty="0"/>
          </a:p>
          <a:p>
            <a:pPr lvl="1">
              <a:spcAft>
                <a:spcPts val="200"/>
              </a:spcAft>
            </a:pPr>
            <a:r>
              <a:rPr lang="en-US" altLang="en-US" sz="2400" dirty="0"/>
              <a:t>The top most </a:t>
            </a:r>
            <a:r>
              <a:rPr lang="en-US" altLang="en-US" sz="2400" b="1" dirty="0"/>
              <a:t>0-D cuboid</a:t>
            </a:r>
            <a:r>
              <a:rPr lang="en-US" altLang="en-US" sz="2400" dirty="0"/>
              <a:t>, which holds the highest-level of summarization, is called the </a:t>
            </a:r>
            <a:r>
              <a:rPr lang="en-US" altLang="en-US" sz="2400" b="1" dirty="0"/>
              <a:t>apex cuboid</a:t>
            </a:r>
            <a:endParaRPr lang="en-US" altLang="en-US" sz="2400" dirty="0"/>
          </a:p>
          <a:p>
            <a:pPr lvl="1">
              <a:spcAft>
                <a:spcPts val="200"/>
              </a:spcAft>
            </a:pPr>
            <a:r>
              <a:rPr lang="en-US" altLang="en-US" sz="2400" dirty="0"/>
              <a:t>The lattice of cuboids forms a </a:t>
            </a:r>
            <a:r>
              <a:rPr lang="en-US" altLang="en-US" sz="2400" b="1" dirty="0"/>
              <a:t>data </a:t>
            </a:r>
            <a:r>
              <a:rPr lang="en-US" altLang="en-US" sz="2400" b="1" dirty="0" smtClean="0"/>
              <a:t>cube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8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Basic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Concepts</a:t>
            </a:r>
            <a:endParaRPr lang="zh-CN" altLang="en-US" b="1" dirty="0" smtClean="0"/>
          </a:p>
          <a:p>
            <a:r>
              <a:rPr lang="en-US" altLang="zh-CN" dirty="0" smtClean="0"/>
              <a:t>Modeling:</a:t>
            </a:r>
            <a:r>
              <a:rPr lang="zh-CN" altLang="en-US" dirty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</a:t>
            </a:r>
            <a:endParaRPr lang="zh-CN" altLang="en-US" dirty="0" smtClean="0"/>
          </a:p>
          <a:p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Usage</a:t>
            </a:r>
            <a:endParaRPr lang="zh-CN" altLang="en-US" dirty="0" smtClean="0"/>
          </a:p>
          <a:p>
            <a:r>
              <a:rPr lang="en-US" altLang="zh-CN" dirty="0" smtClean="0"/>
              <a:t>Implementation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8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Data Cube: A Lattice of Cuboids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sp>
        <p:nvSpPr>
          <p:cNvPr id="5" name="Text Box 56"/>
          <p:cNvSpPr txBox="1">
            <a:spLocks noChangeArrowheads="1"/>
          </p:cNvSpPr>
          <p:nvPr/>
        </p:nvSpPr>
        <p:spPr bwMode="auto">
          <a:xfrm>
            <a:off x="112714" y="3795712"/>
            <a:ext cx="10214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rbel" charset="0"/>
                <a:ea typeface="Corbel" charset="0"/>
                <a:cs typeface="Corbel" charset="0"/>
              </a:rPr>
              <a:t>time,item</a:t>
            </a:r>
            <a:endParaRPr lang="en-US" altLang="zh-CN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 Box 62"/>
          <p:cNvSpPr txBox="1">
            <a:spLocks noChangeArrowheads="1"/>
          </p:cNvSpPr>
          <p:nvPr/>
        </p:nvSpPr>
        <p:spPr bwMode="auto">
          <a:xfrm>
            <a:off x="112713" y="5014912"/>
            <a:ext cx="17604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rbel" charset="0"/>
                <a:ea typeface="Corbel" charset="0"/>
                <a:cs typeface="Corbel" charset="0"/>
              </a:rPr>
              <a:t>time,item,location</a:t>
            </a:r>
            <a:endParaRPr lang="en-US" altLang="zh-CN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Text Box 67"/>
          <p:cNvSpPr txBox="1">
            <a:spLocks noChangeArrowheads="1"/>
          </p:cNvSpPr>
          <p:nvPr/>
        </p:nvSpPr>
        <p:spPr bwMode="auto">
          <a:xfrm>
            <a:off x="1957389" y="6019799"/>
            <a:ext cx="26148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rbel" charset="0"/>
                <a:ea typeface="Corbel" charset="0"/>
                <a:cs typeface="Corbel" charset="0"/>
              </a:rPr>
              <a:t>time, item, location, supplier</a:t>
            </a:r>
            <a:endParaRPr lang="en-US" altLang="zh-CN" sz="240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585788" y="1600200"/>
            <a:ext cx="8355013" cy="4481513"/>
            <a:chOff x="384" y="1209"/>
            <a:chExt cx="5263" cy="2823"/>
          </a:xfrm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1872" y="1440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81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53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225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AutoShape 7"/>
            <p:cNvSpPr>
              <a:spLocks noChangeArrowheads="1"/>
            </p:cNvSpPr>
            <p:nvPr/>
          </p:nvSpPr>
          <p:spPr bwMode="auto">
            <a:xfrm>
              <a:off x="1728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>
              <a:off x="297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AutoShape 9"/>
            <p:cNvSpPr>
              <a:spLocks noChangeArrowheads="1"/>
            </p:cNvSpPr>
            <p:nvPr/>
          </p:nvSpPr>
          <p:spPr bwMode="auto">
            <a:xfrm>
              <a:off x="2400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AutoShape 10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AutoShape 11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AutoShape 12"/>
            <p:cNvSpPr>
              <a:spLocks noChangeArrowheads="1"/>
            </p:cNvSpPr>
            <p:nvPr/>
          </p:nvSpPr>
          <p:spPr bwMode="auto">
            <a:xfrm>
              <a:off x="2880" y="2016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AutoShape 13"/>
            <p:cNvSpPr>
              <a:spLocks noChangeArrowheads="1"/>
            </p:cNvSpPr>
            <p:nvPr/>
          </p:nvSpPr>
          <p:spPr bwMode="auto">
            <a:xfrm>
              <a:off x="816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AutoShape 14"/>
            <p:cNvSpPr>
              <a:spLocks noChangeArrowheads="1"/>
            </p:cNvSpPr>
            <p:nvPr/>
          </p:nvSpPr>
          <p:spPr bwMode="auto">
            <a:xfrm>
              <a:off x="3552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AutoShape 15"/>
            <p:cNvSpPr>
              <a:spLocks noChangeArrowheads="1"/>
            </p:cNvSpPr>
            <p:nvPr/>
          </p:nvSpPr>
          <p:spPr bwMode="auto">
            <a:xfrm>
              <a:off x="1920" y="388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AutoShape 16"/>
            <p:cNvSpPr>
              <a:spLocks noChangeArrowheads="1"/>
            </p:cNvSpPr>
            <p:nvPr/>
          </p:nvSpPr>
          <p:spPr bwMode="auto">
            <a:xfrm>
              <a:off x="2784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AutoShape 17"/>
            <p:cNvSpPr>
              <a:spLocks noChangeArrowheads="1"/>
            </p:cNvSpPr>
            <p:nvPr/>
          </p:nvSpPr>
          <p:spPr bwMode="auto">
            <a:xfrm>
              <a:off x="2112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AutoShape 18"/>
            <p:cNvSpPr>
              <a:spLocks noChangeArrowheads="1"/>
            </p:cNvSpPr>
            <p:nvPr/>
          </p:nvSpPr>
          <p:spPr bwMode="auto">
            <a:xfrm>
              <a:off x="1440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1764" y="1209"/>
              <a:ext cx="28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all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758" y="1737"/>
              <a:ext cx="43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time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478" y="1737"/>
              <a:ext cx="43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item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Text Box 22"/>
            <p:cNvSpPr txBox="1">
              <a:spLocks noChangeArrowheads="1"/>
            </p:cNvSpPr>
            <p:nvPr/>
          </p:nvSpPr>
          <p:spPr bwMode="auto">
            <a:xfrm>
              <a:off x="2198" y="1737"/>
              <a:ext cx="6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Text Box 23"/>
            <p:cNvSpPr txBox="1">
              <a:spLocks noChangeArrowheads="1"/>
            </p:cNvSpPr>
            <p:nvPr/>
          </p:nvSpPr>
          <p:spPr bwMode="auto">
            <a:xfrm>
              <a:off x="2918" y="1737"/>
              <a:ext cx="67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 flipH="1">
              <a:off x="864" y="1488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 flipH="1">
              <a:off x="1632" y="1488"/>
              <a:ext cx="28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1920" y="148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1920" y="148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 flipH="1">
              <a:off x="432" y="201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>
              <a:off x="864" y="2016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>
              <a:off x="864" y="2016"/>
              <a:ext cx="91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 flipH="1">
              <a:off x="432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>
              <a:off x="1632" y="2016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1632" y="2016"/>
              <a:ext cx="13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2304" y="2016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2304" y="2016"/>
              <a:ext cx="129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 flipH="1">
              <a:off x="1104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Line 37"/>
            <p:cNvSpPr>
              <a:spLocks noChangeShapeType="1"/>
            </p:cNvSpPr>
            <p:nvPr/>
          </p:nvSpPr>
          <p:spPr bwMode="auto">
            <a:xfrm flipH="1">
              <a:off x="1776" y="2064"/>
              <a:ext cx="120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2976" y="206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Line 39"/>
            <p:cNvSpPr>
              <a:spLocks noChangeShapeType="1"/>
            </p:cNvSpPr>
            <p:nvPr/>
          </p:nvSpPr>
          <p:spPr bwMode="auto">
            <a:xfrm>
              <a:off x="2976" y="206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Line 40"/>
            <p:cNvSpPr>
              <a:spLocks noChangeShapeType="1"/>
            </p:cNvSpPr>
            <p:nvPr/>
          </p:nvSpPr>
          <p:spPr bwMode="auto">
            <a:xfrm>
              <a:off x="432" y="2640"/>
              <a:ext cx="43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41"/>
            <p:cNvSpPr>
              <a:spLocks noChangeShapeType="1"/>
            </p:cNvSpPr>
            <p:nvPr/>
          </p:nvSpPr>
          <p:spPr bwMode="auto">
            <a:xfrm>
              <a:off x="432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42"/>
            <p:cNvSpPr>
              <a:spLocks noChangeShapeType="1"/>
            </p:cNvSpPr>
            <p:nvPr/>
          </p:nvSpPr>
          <p:spPr bwMode="auto">
            <a:xfrm flipH="1">
              <a:off x="864" y="2640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43"/>
            <p:cNvSpPr>
              <a:spLocks noChangeShapeType="1"/>
            </p:cNvSpPr>
            <p:nvPr/>
          </p:nvSpPr>
          <p:spPr bwMode="auto">
            <a:xfrm>
              <a:off x="1104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Line 44"/>
            <p:cNvSpPr>
              <a:spLocks noChangeShapeType="1"/>
            </p:cNvSpPr>
            <p:nvPr/>
          </p:nvSpPr>
          <p:spPr bwMode="auto">
            <a:xfrm flipH="1">
              <a:off x="1488" y="2640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>
              <a:off x="1776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 flipH="1">
              <a:off x="864" y="2640"/>
              <a:ext cx="15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>
              <a:off x="2448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 flipH="1">
              <a:off x="1488" y="264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 flipH="1">
              <a:off x="2832" y="2640"/>
              <a:ext cx="19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 flipH="1">
              <a:off x="2832" y="2640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 flipH="1">
              <a:off x="2160" y="2640"/>
              <a:ext cx="144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Line 52"/>
            <p:cNvSpPr>
              <a:spLocks noChangeShapeType="1"/>
            </p:cNvSpPr>
            <p:nvPr/>
          </p:nvSpPr>
          <p:spPr bwMode="auto">
            <a:xfrm>
              <a:off x="864" y="3360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Line 53"/>
            <p:cNvSpPr>
              <a:spLocks noChangeShapeType="1"/>
            </p:cNvSpPr>
            <p:nvPr/>
          </p:nvSpPr>
          <p:spPr bwMode="auto">
            <a:xfrm>
              <a:off x="1488" y="3312"/>
              <a:ext cx="52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Line 54"/>
            <p:cNvSpPr>
              <a:spLocks noChangeShapeType="1"/>
            </p:cNvSpPr>
            <p:nvPr/>
          </p:nvSpPr>
          <p:spPr bwMode="auto">
            <a:xfrm flipH="1">
              <a:off x="2016" y="3312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Line 55"/>
            <p:cNvSpPr>
              <a:spLocks noChangeShapeType="1"/>
            </p:cNvSpPr>
            <p:nvPr/>
          </p:nvSpPr>
          <p:spPr bwMode="auto">
            <a:xfrm flipH="1">
              <a:off x="1968" y="3360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2" name="Text Box 57"/>
            <p:cNvSpPr txBox="1">
              <a:spLocks noChangeArrowheads="1"/>
            </p:cNvSpPr>
            <p:nvPr/>
          </p:nvSpPr>
          <p:spPr bwMode="auto">
            <a:xfrm>
              <a:off x="806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3" name="Text Box 58"/>
            <p:cNvSpPr txBox="1">
              <a:spLocks noChangeArrowheads="1"/>
            </p:cNvSpPr>
            <p:nvPr/>
          </p:nvSpPr>
          <p:spPr bwMode="auto">
            <a:xfrm>
              <a:off x="1430" y="2679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Text Box 59"/>
            <p:cNvSpPr txBox="1">
              <a:spLocks noChangeArrowheads="1"/>
            </p:cNvSpPr>
            <p:nvPr/>
          </p:nvSpPr>
          <p:spPr bwMode="auto">
            <a:xfrm>
              <a:off x="2102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678" y="2727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Text Box 61"/>
            <p:cNvSpPr txBox="1">
              <a:spLocks noChangeArrowheads="1"/>
            </p:cNvSpPr>
            <p:nvPr/>
          </p:nvSpPr>
          <p:spPr bwMode="auto">
            <a:xfrm>
              <a:off x="3398" y="2343"/>
              <a:ext cx="10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Text Box 63"/>
            <p:cNvSpPr txBox="1">
              <a:spLocks noChangeArrowheads="1"/>
            </p:cNvSpPr>
            <p:nvPr/>
          </p:nvSpPr>
          <p:spPr bwMode="auto">
            <a:xfrm>
              <a:off x="1046" y="3463"/>
              <a:ext cx="9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rbel" charset="0"/>
                  <a:ea typeface="Corbel" charset="0"/>
                  <a:cs typeface="Corbel" charset="0"/>
                </a:rPr>
                <a:t>time,item,supplier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Text Box 64"/>
            <p:cNvSpPr txBox="1">
              <a:spLocks noChangeArrowheads="1"/>
            </p:cNvSpPr>
            <p:nvPr/>
          </p:nvSpPr>
          <p:spPr bwMode="auto">
            <a:xfrm>
              <a:off x="1728" y="3024"/>
              <a:ext cx="114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rbel" charset="0"/>
                  <a:ea typeface="Corbel" charset="0"/>
                  <a:cs typeface="Corbel" charset="0"/>
                </a:rPr>
                <a:t>time,location,supplier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Text Box 66"/>
            <p:cNvSpPr txBox="1">
              <a:spLocks noChangeArrowheads="1"/>
            </p:cNvSpPr>
            <p:nvPr/>
          </p:nvSpPr>
          <p:spPr bwMode="auto">
            <a:xfrm>
              <a:off x="2486" y="3447"/>
              <a:ext cx="1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Text Box 68"/>
            <p:cNvSpPr txBox="1">
              <a:spLocks noChangeArrowheads="1"/>
            </p:cNvSpPr>
            <p:nvPr/>
          </p:nvSpPr>
          <p:spPr bwMode="auto">
            <a:xfrm>
              <a:off x="4320" y="1296"/>
              <a:ext cx="13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0-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>
                  <a:latin typeface="Corbel" charset="0"/>
                  <a:ea typeface="Corbel" charset="0"/>
                  <a:cs typeface="Corbel" charset="0"/>
                </a:rPr>
                <a:t>apex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Text Box 69"/>
            <p:cNvSpPr txBox="1">
              <a:spLocks noChangeArrowheads="1"/>
            </p:cNvSpPr>
            <p:nvPr/>
          </p:nvSpPr>
          <p:spPr bwMode="auto">
            <a:xfrm>
              <a:off x="4310" y="1881"/>
              <a:ext cx="9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Corbel" charset="0"/>
                  <a:ea typeface="Corbel" charset="0"/>
                  <a:cs typeface="Corbel" charset="0"/>
                </a:rPr>
                <a:t>1-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2" name="Text Box 70"/>
            <p:cNvSpPr txBox="1">
              <a:spLocks noChangeArrowheads="1"/>
            </p:cNvSpPr>
            <p:nvPr/>
          </p:nvSpPr>
          <p:spPr bwMode="auto">
            <a:xfrm>
              <a:off x="4310" y="2553"/>
              <a:ext cx="9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2-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3" name="Text Box 71"/>
            <p:cNvSpPr txBox="1">
              <a:spLocks noChangeArrowheads="1"/>
            </p:cNvSpPr>
            <p:nvPr/>
          </p:nvSpPr>
          <p:spPr bwMode="auto">
            <a:xfrm>
              <a:off x="4310" y="3129"/>
              <a:ext cx="9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3-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4" name="Text Box 72"/>
            <p:cNvSpPr txBox="1">
              <a:spLocks noChangeArrowheads="1"/>
            </p:cNvSpPr>
            <p:nvPr/>
          </p:nvSpPr>
          <p:spPr bwMode="auto">
            <a:xfrm>
              <a:off x="4320" y="3705"/>
              <a:ext cx="131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4-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 dirty="0">
                  <a:latin typeface="Corbel" charset="0"/>
                  <a:ea typeface="Corbel" charset="0"/>
                  <a:cs typeface="Corbel" charset="0"/>
                </a:rPr>
                <a:t>base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59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Conceptual Modeling of Data Warehouses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200" dirty="0"/>
              <a:t>Modeling data warehouses: dimensions &amp; measures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zh-CN" sz="2200" b="1" dirty="0" smtClean="0"/>
              <a:t>Schemas: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Dimension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tables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and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Fact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tables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0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572249" y="1798637"/>
            <a:ext cx="2495550" cy="4305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000" smtClean="0">
                <a:latin typeface="Corbel" charset="0"/>
                <a:ea typeface="Corbel" charset="0"/>
                <a:cs typeface="Corbel" charset="0"/>
              </a:rPr>
              <a:t>   </a:t>
            </a:r>
            <a:endParaRPr lang="en-US" altLang="en-US" sz="20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00463" y="3284537"/>
            <a:ext cx="2065337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57200" y="1435387"/>
            <a:ext cx="1894744" cy="2152468"/>
            <a:chOff x="277" y="1175"/>
            <a:chExt cx="1180" cy="133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77" y="1421"/>
              <a:ext cx="1180" cy="1088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time_key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day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day_of_the_week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month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year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7" y="1175"/>
              <a:ext cx="421" cy="248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time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756400" y="4005523"/>
            <a:ext cx="1913932" cy="1871457"/>
            <a:chOff x="684" y="2206"/>
            <a:chExt cx="1191" cy="116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4" y="2450"/>
              <a:ext cx="1191" cy="91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street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state_or_province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84" y="2206"/>
              <a:ext cx="646" cy="24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location</a:t>
              </a: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603624" y="2401887"/>
            <a:ext cx="1856214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Fact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00463" y="2819401"/>
            <a:ext cx="2065337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33799" y="2865437"/>
            <a:ext cx="2057400" cy="400752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time_key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735386" y="3314700"/>
            <a:ext cx="2030413" cy="40075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 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item_key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700463" y="3749675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35387" y="3760787"/>
            <a:ext cx="2055812" cy="400752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branch_key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00463" y="4213226"/>
            <a:ext cx="2065337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733800" y="4237037"/>
            <a:ext cx="1996252" cy="40075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location_key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700463" y="4678362"/>
            <a:ext cx="2065337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735387" y="4714874"/>
            <a:ext cx="2055812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units_sold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700463" y="5143500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735387" y="5173662"/>
            <a:ext cx="2055812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dollars_sold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700463" y="5608637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716338" y="5619750"/>
            <a:ext cx="2055813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avg_sales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209799" y="6027737"/>
            <a:ext cx="1219200" cy="406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Measures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2924174" y="4903787"/>
            <a:ext cx="769938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V="1">
            <a:off x="2905124" y="5446713"/>
            <a:ext cx="788988" cy="561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V="1">
            <a:off x="2905125" y="5815013"/>
            <a:ext cx="90487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>
            <a:off x="2481262" y="4071938"/>
            <a:ext cx="1193800" cy="73501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H="1" flipV="1">
            <a:off x="2286000" y="2636838"/>
            <a:ext cx="1446213" cy="485775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732462" y="4478337"/>
            <a:ext cx="1039812" cy="38735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V="1">
            <a:off x="5732462" y="2832100"/>
            <a:ext cx="1077912" cy="677862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6756331" y="1712760"/>
            <a:ext cx="1488037" cy="1936927"/>
            <a:chOff x="3792" y="977"/>
            <a:chExt cx="927" cy="1201"/>
          </a:xfrm>
        </p:grpSpPr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796" y="1262"/>
              <a:ext cx="923" cy="91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item_key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item_name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type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supplier_type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3792" y="977"/>
              <a:ext cx="482" cy="28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item</a:t>
              </a:r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1074204" y="4006825"/>
            <a:ext cx="1500066" cy="1393825"/>
            <a:chOff x="3896" y="2425"/>
            <a:chExt cx="933" cy="864"/>
          </a:xfrm>
        </p:grpSpPr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896" y="2716"/>
              <a:ext cx="933" cy="573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branch_type</a:t>
              </a:r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3896" y="2425"/>
              <a:ext cx="661" cy="28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branch</a:t>
              </a:r>
            </a:p>
          </p:txBody>
        </p:sp>
      </p:grp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1203860" y="1368666"/>
            <a:ext cx="264886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</a:t>
            </a:r>
            <a:r>
              <a:rPr lang="en-US" altLang="zh-CN" sz="200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Dimension</a:t>
            </a:r>
            <a:r>
              <a:rPr lang="zh-CN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Table</a:t>
            </a:r>
            <a:r>
              <a:rPr lang="en-US" altLang="zh-CN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</a:t>
            </a:r>
            <a:endParaRPr lang="en-US" altLang="en-US" sz="2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7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Snowflake </a:t>
            </a:r>
            <a:r>
              <a:rPr lang="en-US" altLang="en-US" dirty="0" smtClean="0"/>
              <a:t>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27378" y="3074986"/>
            <a:ext cx="2065338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14304" y="1279759"/>
            <a:ext cx="1894744" cy="2155695"/>
            <a:chOff x="277" y="1173"/>
            <a:chExt cx="1180" cy="1336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77" y="1421"/>
              <a:ext cx="1180" cy="1088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time_key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day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day_of_the_week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month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year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77" y="1173"/>
              <a:ext cx="421" cy="248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time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753104" y="3779837"/>
            <a:ext cx="1400195" cy="1330316"/>
            <a:chOff x="684" y="2196"/>
            <a:chExt cx="1322" cy="833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84" y="2450"/>
              <a:ext cx="1322" cy="57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street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city_key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4" y="2196"/>
              <a:ext cx="981" cy="2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location</a:t>
              </a: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93552" y="2190907"/>
            <a:ext cx="1856214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Fact Table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127378" y="2609850"/>
            <a:ext cx="2065338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60716" y="2655886"/>
            <a:ext cx="2057400" cy="400752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time_key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162303" y="3105149"/>
            <a:ext cx="1994666" cy="40075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  item_key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127378" y="3540124"/>
            <a:ext cx="2065338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162303" y="3551236"/>
            <a:ext cx="2030413" cy="400752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branch_key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127378" y="4003675"/>
            <a:ext cx="2065338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160717" y="4027486"/>
            <a:ext cx="1996252" cy="40075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location_key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127378" y="4468811"/>
            <a:ext cx="2065338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162303" y="4519611"/>
            <a:ext cx="1994666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units_sold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127378" y="4933949"/>
            <a:ext cx="2065338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162303" y="4964111"/>
            <a:ext cx="1981200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dollars_sold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127378" y="5399086"/>
            <a:ext cx="2065338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143254" y="5410199"/>
            <a:ext cx="2000249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avg_sales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485903" y="5837236"/>
            <a:ext cx="1219200" cy="406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Measures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2400303" y="4694236"/>
            <a:ext cx="769938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2381253" y="5237162"/>
            <a:ext cx="788988" cy="561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V="1">
            <a:off x="2381254" y="5605462"/>
            <a:ext cx="90487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H="1">
            <a:off x="1790703" y="3856036"/>
            <a:ext cx="1346200" cy="6858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 flipV="1">
            <a:off x="1790704" y="1951037"/>
            <a:ext cx="1522413" cy="866775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5143503" y="4237036"/>
            <a:ext cx="609600" cy="1524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5143503" y="2255836"/>
            <a:ext cx="609600" cy="8382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5753104" y="1480934"/>
            <a:ext cx="1374775" cy="1936952"/>
            <a:chOff x="3796" y="975"/>
            <a:chExt cx="857" cy="1201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96" y="1262"/>
              <a:ext cx="857" cy="91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item_key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item_name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type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supplier_key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3796" y="975"/>
              <a:ext cx="482" cy="28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item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502708" y="3868943"/>
            <a:ext cx="1500066" cy="1379306"/>
            <a:chOff x="3896" y="2434"/>
            <a:chExt cx="933" cy="855"/>
          </a:xfrm>
        </p:grpSpPr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896" y="2716"/>
              <a:ext cx="933" cy="573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branch_type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3896" y="2434"/>
              <a:ext cx="661" cy="28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Corbel" charset="0"/>
                  <a:ea typeface="Corbel" charset="0"/>
                  <a:cs typeface="Corbel" charset="0"/>
                </a:rPr>
                <a:t>branch</a:t>
              </a:r>
            </a:p>
          </p:txBody>
        </p:sp>
      </p:grpSp>
      <p:grpSp>
        <p:nvGrpSpPr>
          <p:cNvPr id="40" name="Group 40"/>
          <p:cNvGrpSpPr>
            <a:grpSpLocks/>
          </p:cNvGrpSpPr>
          <p:nvPr/>
        </p:nvGrpSpPr>
        <p:grpSpPr bwMode="auto">
          <a:xfrm>
            <a:off x="7515354" y="1836868"/>
            <a:ext cx="1481489" cy="1108445"/>
            <a:chOff x="3796" y="721"/>
            <a:chExt cx="923" cy="1301"/>
          </a:xfrm>
        </p:grpSpPr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3796" y="1263"/>
              <a:ext cx="923" cy="759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supplier_key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supplier_type</a:t>
              </a:r>
            </a:p>
          </p:txBody>
        </p:sp>
        <p:sp>
          <p:nvSpPr>
            <p:cNvPr id="42" name="Text Box 42"/>
            <p:cNvSpPr txBox="1">
              <a:spLocks noChangeArrowheads="1"/>
            </p:cNvSpPr>
            <p:nvPr/>
          </p:nvSpPr>
          <p:spPr bwMode="auto">
            <a:xfrm>
              <a:off x="3796" y="721"/>
              <a:ext cx="745" cy="54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supplier</a:t>
              </a:r>
            </a:p>
          </p:txBody>
        </p:sp>
      </p:grpSp>
      <p:sp>
        <p:nvSpPr>
          <p:cNvPr id="43" name="Line 43"/>
          <p:cNvSpPr>
            <a:spLocks noChangeShapeType="1"/>
          </p:cNvSpPr>
          <p:nvPr/>
        </p:nvSpPr>
        <p:spPr bwMode="auto">
          <a:xfrm flipV="1">
            <a:off x="6972303" y="2636836"/>
            <a:ext cx="533400" cy="5334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44" name="Group 45"/>
          <p:cNvGrpSpPr>
            <a:grpSpLocks/>
          </p:cNvGrpSpPr>
          <p:nvPr/>
        </p:nvGrpSpPr>
        <p:grpSpPr bwMode="auto">
          <a:xfrm>
            <a:off x="7299329" y="4846638"/>
            <a:ext cx="1654175" cy="1739476"/>
            <a:chOff x="684" y="2196"/>
            <a:chExt cx="1565" cy="1062"/>
          </a:xfrm>
        </p:grpSpPr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684" y="2450"/>
              <a:ext cx="1565" cy="80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city_key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state_or_province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684" y="2196"/>
              <a:ext cx="542" cy="24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city</a:t>
              </a:r>
            </a:p>
          </p:txBody>
        </p:sp>
      </p:grpSp>
      <p:sp>
        <p:nvSpPr>
          <p:cNvPr id="47" name="Line 48"/>
          <p:cNvSpPr>
            <a:spLocks noChangeShapeType="1"/>
          </p:cNvSpPr>
          <p:nvPr/>
        </p:nvSpPr>
        <p:spPr bwMode="auto">
          <a:xfrm>
            <a:off x="6667503" y="4999036"/>
            <a:ext cx="685800" cy="4572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7153299" y="3792027"/>
            <a:ext cx="2065179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</a:t>
            </a:r>
            <a:r>
              <a:rPr lang="en-US" altLang="zh-CN" sz="200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Dimension</a:t>
            </a:r>
            <a:r>
              <a:rPr lang="zh-CN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Table</a:t>
            </a:r>
            <a:r>
              <a:rPr lang="en-US" altLang="zh-CN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</a:t>
            </a:r>
            <a:endParaRPr lang="en-US" altLang="en-US" sz="2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33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9400" y="2925763"/>
            <a:ext cx="1608138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" y="1140523"/>
            <a:ext cx="1705741" cy="1940841"/>
            <a:chOff x="277" y="1191"/>
            <a:chExt cx="1062" cy="1203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77" y="1421"/>
              <a:ext cx="1062" cy="973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time_key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day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day_of_the_week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month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year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77" y="1191"/>
              <a:ext cx="389" cy="229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time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029201" y="3958291"/>
            <a:ext cx="1724839" cy="1691622"/>
            <a:chOff x="684" y="2222"/>
            <a:chExt cx="1074" cy="1049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84" y="2450"/>
              <a:ext cx="1074" cy="8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street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province_or_state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4" y="2222"/>
              <a:ext cx="595" cy="22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location</a:t>
              </a: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00347" y="2082801"/>
            <a:ext cx="1695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Fact Table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19400" y="2468563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19400" y="2544764"/>
            <a:ext cx="1601788" cy="366713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time_key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19400" y="3001964"/>
            <a:ext cx="1600200" cy="36671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item_key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819400" y="3382963"/>
            <a:ext cx="1600200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819400" y="3382964"/>
            <a:ext cx="1600200" cy="366713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branch_key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819400" y="3840163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817813" y="3859214"/>
            <a:ext cx="15938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location_key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784476" y="4297364"/>
            <a:ext cx="1635125" cy="4556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819400" y="4351339"/>
            <a:ext cx="1581150" cy="366713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   units_sold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784476" y="4754564"/>
            <a:ext cx="1635125" cy="461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819400" y="4795839"/>
            <a:ext cx="1587500" cy="366713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dollars_sold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784476" y="5211763"/>
            <a:ext cx="163512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800350" y="5241926"/>
            <a:ext cx="1587500" cy="36671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    avg_sales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219200" y="5592763"/>
            <a:ext cx="1219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Measures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2008189" y="4525963"/>
            <a:ext cx="769937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1989139" y="5068889"/>
            <a:ext cx="788987" cy="561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V="1">
            <a:off x="1989139" y="5437189"/>
            <a:ext cx="90487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H="1">
            <a:off x="1565275" y="3694114"/>
            <a:ext cx="1193800" cy="73501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 flipV="1">
            <a:off x="1828800" y="2239963"/>
            <a:ext cx="9144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4495800" y="4144963"/>
            <a:ext cx="5334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4419600" y="2620964"/>
            <a:ext cx="762000" cy="52546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5100582" y="1419518"/>
            <a:ext cx="1346675" cy="1725296"/>
            <a:chOff x="3793" y="1013"/>
            <a:chExt cx="839" cy="1069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96" y="1262"/>
              <a:ext cx="836" cy="82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item_key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item_name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brand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type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supplier_type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3793" y="1013"/>
              <a:ext cx="421" cy="24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item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228598" y="3854695"/>
            <a:ext cx="1358143" cy="1210938"/>
            <a:chOff x="3896" y="2481"/>
            <a:chExt cx="845" cy="750"/>
          </a:xfrm>
        </p:grpSpPr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896" y="2716"/>
              <a:ext cx="845" cy="51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branch_key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branch_name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branch_type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3898" y="2481"/>
              <a:ext cx="526" cy="229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</a:t>
              </a:r>
            </a:p>
          </p:txBody>
        </p:sp>
      </p:grp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35789" y="2373313"/>
            <a:ext cx="1608137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6858000" y="1516063"/>
            <a:ext cx="203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Shipping Fact Table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6935788" y="1916113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934201" y="1992314"/>
            <a:ext cx="1603376" cy="366713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time_key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934200" y="2449514"/>
            <a:ext cx="1601788" cy="36671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item_key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6935788" y="2830513"/>
            <a:ext cx="1600200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6935788" y="2830514"/>
            <a:ext cx="1600200" cy="366713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shipper_key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6935788" y="3287713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6943726" y="3306764"/>
            <a:ext cx="1562873" cy="369974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 smtClean="0">
                <a:latin typeface="Corbel" charset="0"/>
                <a:ea typeface="Corbel" charset="0"/>
                <a:cs typeface="Corbel" charset="0"/>
              </a:rPr>
              <a:t>from_location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6934200" y="3744914"/>
            <a:ext cx="1601789" cy="4556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6950849" y="3779839"/>
            <a:ext cx="15557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</a:t>
            </a:r>
            <a:r>
              <a:rPr lang="en-US" altLang="en-US" sz="18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to_location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6934200" y="4202114"/>
            <a:ext cx="1601789" cy="461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6934200" y="4243389"/>
            <a:ext cx="1576388" cy="366713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dollars_cost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6900864" y="4659313"/>
            <a:ext cx="160573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6950849" y="4689476"/>
            <a:ext cx="1593077" cy="369974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 smtClean="0">
                <a:latin typeface="Corbel" charset="0"/>
                <a:ea typeface="Corbel" charset="0"/>
                <a:cs typeface="Corbel" charset="0"/>
              </a:rPr>
              <a:t>units_shipped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5" name="Line 55"/>
          <p:cNvSpPr>
            <a:spLocks noChangeShapeType="1"/>
          </p:cNvSpPr>
          <p:nvPr/>
        </p:nvSpPr>
        <p:spPr bwMode="auto">
          <a:xfrm flipH="1" flipV="1">
            <a:off x="6553200" y="1401763"/>
            <a:ext cx="381000" cy="685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6" name="Line 56"/>
          <p:cNvSpPr>
            <a:spLocks noChangeShapeType="1"/>
          </p:cNvSpPr>
          <p:nvPr/>
        </p:nvSpPr>
        <p:spPr bwMode="auto">
          <a:xfrm flipH="1">
            <a:off x="2667000" y="1401763"/>
            <a:ext cx="38862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 flipH="1">
            <a:off x="1828800" y="1401763"/>
            <a:ext cx="9144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8" name="Line 58"/>
          <p:cNvSpPr>
            <a:spLocks noChangeShapeType="1"/>
          </p:cNvSpPr>
          <p:nvPr/>
        </p:nvSpPr>
        <p:spPr bwMode="auto">
          <a:xfrm flipH="1" flipV="1">
            <a:off x="6400800" y="2163763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9" name="Line 59"/>
          <p:cNvSpPr>
            <a:spLocks noChangeShapeType="1"/>
          </p:cNvSpPr>
          <p:nvPr/>
        </p:nvSpPr>
        <p:spPr bwMode="auto">
          <a:xfrm flipH="1">
            <a:off x="6172200" y="3535363"/>
            <a:ext cx="685800" cy="7620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0" name="Line 60"/>
          <p:cNvSpPr>
            <a:spLocks noChangeShapeType="1"/>
          </p:cNvSpPr>
          <p:nvPr/>
        </p:nvSpPr>
        <p:spPr bwMode="auto">
          <a:xfrm flipH="1">
            <a:off x="6400800" y="4068763"/>
            <a:ext cx="457200" cy="228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1" name="Line 61"/>
          <p:cNvSpPr>
            <a:spLocks noChangeShapeType="1"/>
          </p:cNvSpPr>
          <p:nvPr/>
        </p:nvSpPr>
        <p:spPr bwMode="auto">
          <a:xfrm>
            <a:off x="8915400" y="3078163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algn="r"/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62" name="Group 63"/>
          <p:cNvGrpSpPr>
            <a:grpSpLocks/>
          </p:cNvGrpSpPr>
          <p:nvPr/>
        </p:nvGrpSpPr>
        <p:grpSpPr bwMode="auto">
          <a:xfrm>
            <a:off x="7543904" y="5320307"/>
            <a:ext cx="1399297" cy="1439241"/>
            <a:chOff x="3896" y="2492"/>
            <a:chExt cx="870" cy="890"/>
          </a:xfrm>
        </p:grpSpPr>
        <p:sp>
          <p:nvSpPr>
            <p:cNvPr id="63" name="Rectangle 64"/>
            <p:cNvSpPr>
              <a:spLocks noChangeArrowheads="1"/>
            </p:cNvSpPr>
            <p:nvPr/>
          </p:nvSpPr>
          <p:spPr bwMode="auto">
            <a:xfrm>
              <a:off x="3896" y="2715"/>
              <a:ext cx="870" cy="667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shipper_key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shipper_name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shipper_type</a:t>
              </a:r>
            </a:p>
          </p:txBody>
        </p:sp>
        <p:sp>
          <p:nvSpPr>
            <p:cNvPr id="64" name="Text Box 65"/>
            <p:cNvSpPr txBox="1">
              <a:spLocks noChangeArrowheads="1"/>
            </p:cNvSpPr>
            <p:nvPr/>
          </p:nvSpPr>
          <p:spPr bwMode="auto">
            <a:xfrm>
              <a:off x="3896" y="2492"/>
              <a:ext cx="553" cy="228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Corbel" charset="0"/>
                  <a:ea typeface="Corbel" charset="0"/>
                  <a:cs typeface="Corbel" charset="0"/>
                </a:rPr>
                <a:t>shipper</a:t>
              </a:r>
            </a:p>
          </p:txBody>
        </p:sp>
      </p:grpSp>
      <p:sp>
        <p:nvSpPr>
          <p:cNvPr id="65" name="Line 66"/>
          <p:cNvSpPr>
            <a:spLocks noChangeShapeType="1"/>
          </p:cNvSpPr>
          <p:nvPr/>
        </p:nvSpPr>
        <p:spPr bwMode="auto">
          <a:xfrm flipH="1">
            <a:off x="8534400" y="4678363"/>
            <a:ext cx="381000" cy="1066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6" name="Line 67"/>
          <p:cNvSpPr>
            <a:spLocks noChangeShapeType="1"/>
          </p:cNvSpPr>
          <p:nvPr/>
        </p:nvSpPr>
        <p:spPr bwMode="auto">
          <a:xfrm>
            <a:off x="8534400" y="307816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pPr algn="r"/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7" name="Line 68"/>
          <p:cNvSpPr>
            <a:spLocks noChangeShapeType="1"/>
          </p:cNvSpPr>
          <p:nvPr/>
        </p:nvSpPr>
        <p:spPr bwMode="auto">
          <a:xfrm flipH="1" flipV="1">
            <a:off x="5791200" y="5668963"/>
            <a:ext cx="1752600" cy="685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Fact </a:t>
            </a:r>
            <a:r>
              <a:rPr lang="en-US" altLang="en-US" dirty="0" smtClean="0"/>
              <a:t>Constellation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4474394" y="5788821"/>
            <a:ext cx="2065179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</a:t>
            </a:r>
            <a:r>
              <a:rPr lang="en-US" altLang="zh-CN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Dimension</a:t>
            </a:r>
            <a:r>
              <a:rPr lang="zh-CN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Table</a:t>
            </a:r>
            <a:r>
              <a:rPr lang="en-US" altLang="zh-CN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</a:t>
            </a:r>
            <a:endParaRPr lang="en-US" altLang="en-US" sz="2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1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Conceptual Modeling of Data Warehouses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dirty="0"/>
              <a:t>Modeling data warehouses: dimensions &amp; measures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b="1" dirty="0"/>
              <a:t>Star schema: </a:t>
            </a: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FF0000"/>
                </a:solidFill>
              </a:rPr>
              <a:t>fact table </a:t>
            </a:r>
            <a:r>
              <a:rPr lang="en-US" altLang="en-US" sz="2400" dirty="0"/>
              <a:t>in the middle connected to a set of </a:t>
            </a:r>
            <a:r>
              <a:rPr lang="en-US" altLang="en-US" sz="2400" dirty="0">
                <a:solidFill>
                  <a:srgbClr val="FF0000"/>
                </a:solidFill>
              </a:rPr>
              <a:t>dimension tables 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b="1" dirty="0"/>
              <a:t>Snowflake schema:  </a:t>
            </a:r>
            <a:r>
              <a:rPr lang="en-US" altLang="en-US" sz="2400" dirty="0"/>
              <a:t>A refinement of star schema where some dimensional hierarchy is normalized into </a:t>
            </a:r>
            <a:r>
              <a:rPr lang="en-US" altLang="en-US" sz="2400" dirty="0">
                <a:solidFill>
                  <a:srgbClr val="FF0000"/>
                </a:solidFill>
              </a:rPr>
              <a:t>a set of smaller dimension tables</a:t>
            </a:r>
            <a:r>
              <a:rPr lang="en-US" altLang="en-US" sz="2400" dirty="0"/>
              <a:t>, forming a shape similar to snowflake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b="1" dirty="0"/>
              <a:t>Fact constellations:  </a:t>
            </a:r>
            <a:r>
              <a:rPr lang="en-US" altLang="en-US" sz="2400" dirty="0">
                <a:solidFill>
                  <a:srgbClr val="FF0000"/>
                </a:solidFill>
              </a:rPr>
              <a:t>Multiple fact tables </a:t>
            </a:r>
            <a:r>
              <a:rPr lang="en-US" altLang="en-US" sz="2400" dirty="0"/>
              <a:t>share dimension tables, viewed as a collection of stars, therefore called galaxy schema or fact constellation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30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Concept </a:t>
            </a:r>
            <a:r>
              <a:rPr lang="en-US" altLang="en-US" dirty="0" smtClean="0"/>
              <a:t>Hierarchy</a:t>
            </a:r>
            <a:br>
              <a:rPr lang="en-US" altLang="en-US" dirty="0" smtClean="0"/>
            </a:br>
            <a:r>
              <a:rPr lang="en-US" altLang="en-US" dirty="0" smtClean="0"/>
              <a:t>for </a:t>
            </a:r>
            <a:r>
              <a:rPr lang="en-US" altLang="en-US" dirty="0"/>
              <a:t>a </a:t>
            </a:r>
            <a:r>
              <a:rPr lang="en-US" altLang="en-US" b="1" dirty="0" smtClean="0"/>
              <a:t>Dimension</a:t>
            </a:r>
            <a:r>
              <a:rPr lang="en-US" altLang="en-US" dirty="0" smtClean="0"/>
              <a:t> (location)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1708150"/>
            <a:ext cx="48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all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352800" y="2698750"/>
            <a:ext cx="1096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Europe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400799" y="2698750"/>
            <a:ext cx="2151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North_America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029575" y="3765550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Mexico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943600" y="3765550"/>
            <a:ext cx="11448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Canada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227513" y="3765550"/>
            <a:ext cx="9028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Spain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209800" y="3765550"/>
            <a:ext cx="13612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Germany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876800" y="4832350"/>
            <a:ext cx="15408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Vancouver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019799" y="5822950"/>
            <a:ext cx="12343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M. Wind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191000" y="5822950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L. Chan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333999" y="26987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391399" y="37655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657599" y="37655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428999" y="49085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476999" y="48323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5486399" y="58229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>
            <a:off x="3886199" y="2089150"/>
            <a:ext cx="1219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5105399" y="2089150"/>
            <a:ext cx="2209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H="1">
            <a:off x="2819399" y="307975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3809999" y="307975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 flipH="1">
            <a:off x="6476999" y="307975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7467599" y="3079750"/>
            <a:ext cx="1143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flipH="1">
            <a:off x="2362199" y="414655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2895599" y="414655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4190999" y="4146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4571999" y="4146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8229599" y="4146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>
            <a:off x="8610599" y="4146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H="1">
            <a:off x="2057399" y="53657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>
            <a:off x="2438399" y="53657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H="1">
            <a:off x="4876799" y="521335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>
            <a:off x="5562599" y="521335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7" name="Text Box 35"/>
          <p:cNvSpPr txBox="1">
            <a:spLocks noChangeArrowheads="1"/>
          </p:cNvSpPr>
          <p:nvPr/>
        </p:nvSpPr>
        <p:spPr bwMode="auto">
          <a:xfrm>
            <a:off x="304800" y="1784350"/>
            <a:ext cx="48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all</a:t>
            </a:r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228600" y="2774950"/>
            <a:ext cx="100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region</a:t>
            </a: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304800" y="5899150"/>
            <a:ext cx="9044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office</a:t>
            </a:r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flipH="1">
            <a:off x="7315199" y="5289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7696199" y="5289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 flipH="1">
            <a:off x="5638799" y="4146550"/>
            <a:ext cx="762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6400799" y="4146550"/>
            <a:ext cx="1066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228600" y="3841750"/>
            <a:ext cx="11608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country</a:t>
            </a: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>
            <a:off x="609599" y="216535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609599" y="323215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609599" y="422275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>
            <a:off x="609599" y="528955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7086600" y="4908550"/>
            <a:ext cx="11992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Toronto</a:t>
            </a: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1828799" y="4908550"/>
            <a:ext cx="1370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Frankfurt</a:t>
            </a:r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304800" y="4908550"/>
            <a:ext cx="6463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64477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Data Cube </a:t>
            </a:r>
            <a:r>
              <a:rPr lang="en-US" altLang="en-US" dirty="0" smtClean="0"/>
              <a:t>Measures:</a:t>
            </a:r>
            <a:br>
              <a:rPr lang="en-US" altLang="en-US" dirty="0" smtClean="0"/>
            </a:br>
            <a:r>
              <a:rPr lang="en-US" altLang="en-US" dirty="0" smtClean="0"/>
              <a:t>Three </a:t>
            </a:r>
            <a:r>
              <a:rPr lang="en-US" altLang="en-US" dirty="0"/>
              <a:t>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400" u="sng" dirty="0">
                <a:solidFill>
                  <a:srgbClr val="FF0000"/>
                </a:solidFill>
              </a:rPr>
              <a:t>Distributive</a:t>
            </a:r>
            <a:r>
              <a:rPr lang="en-US" altLang="en-US" sz="2400" dirty="0"/>
              <a:t>: if the result derived by applying the function to </a:t>
            </a:r>
            <a:r>
              <a:rPr lang="en-US" altLang="en-US" sz="2400" i="1" dirty="0"/>
              <a:t>n </a:t>
            </a:r>
            <a:r>
              <a:rPr lang="en-US" altLang="en-US" sz="2400" dirty="0"/>
              <a:t>aggregate values is the same as that derived by applying the function on all the data without partitioning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count(), sum(), min(), max()</a:t>
            </a:r>
          </a:p>
          <a:p>
            <a:pPr>
              <a:spcAft>
                <a:spcPts val="600"/>
              </a:spcAft>
            </a:pPr>
            <a:r>
              <a:rPr lang="en-US" altLang="en-US" sz="2400" u="sng" dirty="0">
                <a:solidFill>
                  <a:srgbClr val="FF0000"/>
                </a:solidFill>
              </a:rPr>
              <a:t>Algebraic</a:t>
            </a:r>
            <a:r>
              <a:rPr lang="en-US" altLang="en-US" sz="2400" dirty="0">
                <a:solidFill>
                  <a:srgbClr val="121328"/>
                </a:solidFill>
              </a:rPr>
              <a:t>: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it can be computed by an </a:t>
            </a:r>
            <a:r>
              <a:rPr lang="en-US" altLang="en-US" sz="2400" dirty="0">
                <a:solidFill>
                  <a:srgbClr val="FF0000"/>
                </a:solidFill>
              </a:rPr>
              <a:t>algebraic function </a:t>
            </a:r>
            <a:r>
              <a:rPr lang="en-US" altLang="en-US" sz="2400" dirty="0"/>
              <a:t>with </a:t>
            </a:r>
            <a:r>
              <a:rPr lang="en-US" altLang="en-US" sz="2400" i="1" dirty="0"/>
              <a:t>M</a:t>
            </a:r>
            <a:r>
              <a:rPr lang="en-US" altLang="en-US" sz="2400" dirty="0"/>
              <a:t> arguments (where</a:t>
            </a:r>
            <a:r>
              <a:rPr lang="en-US" altLang="en-US" sz="2400" i="1" dirty="0"/>
              <a:t> M</a:t>
            </a:r>
            <a:r>
              <a:rPr lang="en-US" altLang="en-US" sz="2400" dirty="0"/>
              <a:t> is a bounded integer), each of which is obtained by applying a </a:t>
            </a:r>
            <a:r>
              <a:rPr lang="en-US" altLang="en-US" sz="2400" dirty="0">
                <a:solidFill>
                  <a:srgbClr val="FF0000"/>
                </a:solidFill>
              </a:rPr>
              <a:t>distributive aggregate function</a:t>
            </a:r>
          </a:p>
          <a:p>
            <a:pPr lvl="2">
              <a:spcAft>
                <a:spcPts val="600"/>
              </a:spcAft>
            </a:pPr>
            <a:r>
              <a:rPr lang="en-US" altLang="en-US" dirty="0" err="1">
                <a:solidFill>
                  <a:srgbClr val="121328"/>
                </a:solidFill>
              </a:rPr>
              <a:t>avg</a:t>
            </a:r>
            <a:r>
              <a:rPr lang="en-US" altLang="en-US" dirty="0">
                <a:solidFill>
                  <a:srgbClr val="121328"/>
                </a:solidFill>
              </a:rPr>
              <a:t>(x) = sum(x) / count(x)</a:t>
            </a:r>
          </a:p>
          <a:p>
            <a:pPr>
              <a:spcAft>
                <a:spcPts val="600"/>
              </a:spcAft>
            </a:pPr>
            <a:r>
              <a:rPr lang="en-US" altLang="en-US" sz="2400" u="sng" dirty="0" smtClean="0">
                <a:solidFill>
                  <a:srgbClr val="FF0000"/>
                </a:solidFill>
              </a:rPr>
              <a:t>Holistic</a:t>
            </a:r>
            <a:r>
              <a:rPr lang="en-US" altLang="en-US" sz="2400" dirty="0">
                <a:solidFill>
                  <a:srgbClr val="FF0000"/>
                </a:solidFill>
              </a:rPr>
              <a:t>: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there is no constant bound on the storage size needed to describe a </a:t>
            </a:r>
            <a:r>
              <a:rPr lang="en-US" altLang="en-US" sz="2400" dirty="0" smtClean="0"/>
              <a:t>sub</a:t>
            </a:r>
            <a:r>
              <a:rPr lang="en-US" altLang="zh-CN" sz="2400" dirty="0" smtClean="0"/>
              <a:t>-</a:t>
            </a:r>
            <a:r>
              <a:rPr lang="en-US" altLang="en-US" sz="2400" dirty="0" smtClean="0"/>
              <a:t>aggregate</a:t>
            </a:r>
            <a:r>
              <a:rPr lang="en-US" altLang="en-US" sz="2400" dirty="0"/>
              <a:t>.</a:t>
            </a:r>
            <a:r>
              <a:rPr lang="en-US" altLang="en-US" sz="2400" dirty="0">
                <a:solidFill>
                  <a:schemeClr val="hlink"/>
                </a:solidFill>
              </a:rPr>
              <a:t> 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median(), mode(), rank</a:t>
            </a:r>
            <a:r>
              <a:rPr lang="en-US" altLang="en-US" dirty="0" smtClean="0"/>
              <a:t>()</a:t>
            </a:r>
            <a:endParaRPr lang="zh-CN" altLang="en-US" dirty="0" smtClean="0"/>
          </a:p>
          <a:p>
            <a:pPr>
              <a:spcAft>
                <a:spcPts val="600"/>
              </a:spcAft>
            </a:pPr>
            <a:r>
              <a:rPr lang="en-US" altLang="zh-CN" sz="2600" dirty="0" smtClean="0"/>
              <a:t>Q: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How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about</a:t>
            </a:r>
            <a:r>
              <a:rPr lang="zh-CN" altLang="en-US" sz="2600" dirty="0" smtClean="0"/>
              <a:t> </a:t>
            </a:r>
            <a:r>
              <a:rPr lang="en-US" altLang="zh-CN" sz="2600" dirty="0" err="1" smtClean="0"/>
              <a:t>standard_deviation</a:t>
            </a:r>
            <a:r>
              <a:rPr lang="en-US" altLang="zh-CN" sz="2600" dirty="0" smtClean="0"/>
              <a:t>(),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Q1(),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Q3()?</a:t>
            </a:r>
            <a:endParaRPr lang="en-US" alt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27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View of Warehouses and Hierarchies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3" descr="works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6507"/>
            <a:ext cx="7143750" cy="548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gh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7" y="1653381"/>
            <a:ext cx="21717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06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Multidimensional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Sales volume as a function of product, month, and </a:t>
            </a:r>
            <a:r>
              <a:rPr lang="en-US" altLang="en-US" dirty="0" smtClean="0"/>
              <a:t>region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0944" y="2755615"/>
            <a:ext cx="3768104" cy="3785169"/>
            <a:chOff x="2404096" y="2681064"/>
            <a:chExt cx="3768104" cy="3785169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2901950" y="3130550"/>
              <a:ext cx="3263900" cy="2882900"/>
            </a:xfrm>
            <a:prstGeom prst="cube">
              <a:avLst>
                <a:gd name="adj" fmla="val 2499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895600" y="41910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886075" y="44958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2895600" y="48768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2895600" y="51816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895600" y="54864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895600" y="57912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2004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8862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2672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45720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48768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35052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200400" y="3124200"/>
              <a:ext cx="7620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35052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38862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V="1">
              <a:off x="45720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48768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51816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429000" y="3352800"/>
              <a:ext cx="2514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200400" y="35814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51816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5943600" y="3352800"/>
              <a:ext cx="0" cy="2209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5486400" y="3505200"/>
              <a:ext cx="6858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5486400" y="38862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5486400" y="42672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5486400" y="45720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5486400" y="48768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5486400" y="5105400"/>
              <a:ext cx="6858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 rot="16200000" flipH="1">
              <a:off x="2014888" y="4528211"/>
              <a:ext cx="1240724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Product</a:t>
              </a: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 rot="18720000">
              <a:off x="2466966" y="3048894"/>
              <a:ext cx="1197967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Corbel" charset="0"/>
                  <a:ea typeface="Corbel" charset="0"/>
                  <a:cs typeface="Corbel" charset="0"/>
                </a:rPr>
                <a:t>Region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3641725" y="6003926"/>
              <a:ext cx="1070806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Month</a:t>
              </a: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5791200" y="35814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42672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193227" y="2247912"/>
            <a:ext cx="4719946" cy="83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Dimensions: </a:t>
            </a:r>
            <a:r>
              <a:rPr lang="en-US" altLang="en-US" sz="2400" i="1" dirty="0">
                <a:latin typeface="Corbel" charset="0"/>
                <a:ea typeface="Corbel" charset="0"/>
                <a:cs typeface="Corbel" charset="0"/>
              </a:rPr>
              <a:t>Product, Location, Time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Hierarchical summarization paths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4733374" y="3542140"/>
            <a:ext cx="4014753" cy="2247411"/>
            <a:chOff x="6629400" y="3276601"/>
            <a:chExt cx="4014753" cy="2247411"/>
          </a:xfrm>
        </p:grpSpPr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6629400" y="3276601"/>
              <a:ext cx="4014753" cy="224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Industry   Region         </a:t>
              </a:r>
              <a:r>
                <a:rPr lang="en-US" altLang="en-US" sz="2000" dirty="0" smtClean="0">
                  <a:latin typeface="Corbel" charset="0"/>
                  <a:ea typeface="Corbel" charset="0"/>
                  <a:cs typeface="Corbel" charset="0"/>
                </a:rPr>
                <a:t>       Year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Category   Country  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Product      </a:t>
              </a:r>
              <a:r>
                <a:rPr lang="en-US" altLang="en-US" sz="2000" dirty="0" smtClean="0">
                  <a:latin typeface="Corbel" charset="0"/>
                  <a:ea typeface="Corbel" charset="0"/>
                  <a:cs typeface="Corbel" charset="0"/>
                </a:rPr>
                <a:t>   City     </a:t>
              </a: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Month    </a:t>
              </a:r>
              <a:r>
                <a:rPr lang="en-US" altLang="en-US" sz="2000" dirty="0" smtClean="0">
                  <a:latin typeface="Corbel" charset="0"/>
                  <a:ea typeface="Corbel" charset="0"/>
                  <a:cs typeface="Corbel" charset="0"/>
                </a:rPr>
                <a:t>       Week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                   </a:t>
              </a:r>
              <a:r>
                <a:rPr lang="en-US" altLang="en-US" sz="2000" dirty="0" smtClean="0">
                  <a:latin typeface="Corbel" charset="0"/>
                  <a:ea typeface="Corbel" charset="0"/>
                  <a:cs typeface="Corbel" charset="0"/>
                </a:rPr>
                <a:t>    Office                 Day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7162800" y="36576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8229600" y="36576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>
              <a:off x="9448800" y="36576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7162800" y="4267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>
              <a:off x="8229600" y="42672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8229600" y="48768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 flipH="1">
              <a:off x="9144000" y="4267200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9601200" y="3657600"/>
              <a:ext cx="53340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9144000" y="4800600"/>
              <a:ext cx="3048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 flipH="1">
              <a:off x="9652656" y="4807739"/>
              <a:ext cx="3048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59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Defined in many different ways, but not rigorously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 decision support database that is maintained </a:t>
            </a:r>
            <a:r>
              <a:rPr lang="en-US" altLang="en-US" sz="2400" dirty="0">
                <a:solidFill>
                  <a:schemeClr val="hlink"/>
                </a:solidFill>
              </a:rPr>
              <a:t>separately </a:t>
            </a:r>
            <a:r>
              <a:rPr lang="en-US" altLang="en-US" sz="2400" dirty="0"/>
              <a:t>from the organization’s operational </a:t>
            </a:r>
            <a:r>
              <a:rPr lang="en-US" altLang="en-US" sz="2400" dirty="0" smtClean="0"/>
              <a:t>database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6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Sample Data Cube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sp>
        <p:nvSpPr>
          <p:cNvPr id="72" name="AutoShape 4"/>
          <p:cNvSpPr>
            <a:spLocks noChangeArrowheads="1"/>
          </p:cNvSpPr>
          <p:nvPr/>
        </p:nvSpPr>
        <p:spPr bwMode="auto">
          <a:xfrm>
            <a:off x="6553200" y="1417638"/>
            <a:ext cx="2403475" cy="657225"/>
          </a:xfrm>
          <a:prstGeom prst="wedgeRoundRectCallout">
            <a:avLst>
              <a:gd name="adj1" fmla="val -41671"/>
              <a:gd name="adj2" fmla="val 66667"/>
              <a:gd name="adj3" fmla="val 16667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rbel" charset="0"/>
                <a:ea typeface="Corbel" charset="0"/>
                <a:cs typeface="Corbel" charset="0"/>
              </a:rPr>
              <a:t>Total annual sales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rbel" charset="0"/>
                <a:ea typeface="Corbel" charset="0"/>
                <a:cs typeface="Corbel" charset="0"/>
              </a:rPr>
              <a:t>of  TVs in U.S.A.</a:t>
            </a:r>
            <a:endParaRPr lang="en-US" altLang="en-US" sz="2400" b="1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936625" y="1531938"/>
            <a:ext cx="7127875" cy="4760913"/>
            <a:chOff x="444" y="1008"/>
            <a:chExt cx="4490" cy="2999"/>
          </a:xfrm>
        </p:grpSpPr>
        <p:sp>
          <p:nvSpPr>
            <p:cNvPr id="74" name="Rectangle 6"/>
            <p:cNvSpPr>
              <a:spLocks noChangeArrowheads="1"/>
            </p:cNvSpPr>
            <p:nvPr/>
          </p:nvSpPr>
          <p:spPr bwMode="auto">
            <a:xfrm>
              <a:off x="2412" y="1008"/>
              <a:ext cx="521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orbel" charset="0"/>
                  <a:ea typeface="Corbel" charset="0"/>
                  <a:cs typeface="Corbel" charset="0"/>
                </a:rPr>
                <a:t>Date</a:t>
              </a:r>
            </a:p>
          </p:txBody>
        </p:sp>
        <p:sp>
          <p:nvSpPr>
            <p:cNvPr id="75" name="Rectangle 7"/>
            <p:cNvSpPr>
              <a:spLocks noChangeArrowheads="1"/>
            </p:cNvSpPr>
            <p:nvPr/>
          </p:nvSpPr>
          <p:spPr bwMode="auto">
            <a:xfrm rot="18615059">
              <a:off x="274" y="1340"/>
              <a:ext cx="77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orbel" charset="0"/>
                  <a:ea typeface="Corbel" charset="0"/>
                  <a:cs typeface="Corbel" charset="0"/>
                </a:rPr>
                <a:t>Product</a:t>
              </a:r>
            </a:p>
          </p:txBody>
        </p:sp>
        <p:sp>
          <p:nvSpPr>
            <p:cNvPr id="76" name="Rectangle 8"/>
            <p:cNvSpPr>
              <a:spLocks noChangeArrowheads="1"/>
            </p:cNvSpPr>
            <p:nvPr/>
          </p:nvSpPr>
          <p:spPr bwMode="auto">
            <a:xfrm rot="16200000">
              <a:off x="4374" y="2086"/>
              <a:ext cx="816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grpSp>
          <p:nvGrpSpPr>
            <p:cNvPr id="77" name="Group 9"/>
            <p:cNvGrpSpPr>
              <a:grpSpLocks/>
            </p:cNvGrpSpPr>
            <p:nvPr/>
          </p:nvGrpSpPr>
          <p:grpSpPr bwMode="auto">
            <a:xfrm>
              <a:off x="3604" y="3717"/>
              <a:ext cx="1330" cy="290"/>
              <a:chOff x="3508" y="3022"/>
              <a:chExt cx="1330" cy="290"/>
            </a:xfrm>
          </p:grpSpPr>
          <p:sp>
            <p:nvSpPr>
              <p:cNvPr id="137" name="WordArt 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54" y="3022"/>
                <a:ext cx="984" cy="290"/>
              </a:xfrm>
              <a:prstGeom prst="rect">
                <a:avLst/>
              </a:prstGeom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solidFill>
                      <a:srgbClr val="FF0000"/>
                    </a:soli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Corbel" charset="0"/>
                    <a:ea typeface="Corbel" charset="0"/>
                    <a:cs typeface="Corbel" charset="0"/>
                  </a:rPr>
                  <a:t>All, All, All</a:t>
                </a:r>
              </a:p>
            </p:txBody>
          </p:sp>
          <p:sp>
            <p:nvSpPr>
              <p:cNvPr id="138" name="AutoShape 11"/>
              <p:cNvSpPr>
                <a:spLocks noChangeArrowheads="1"/>
              </p:cNvSpPr>
              <p:nvPr/>
            </p:nvSpPr>
            <p:spPr bwMode="auto">
              <a:xfrm flipH="1">
                <a:off x="3508" y="3060"/>
                <a:ext cx="209" cy="187"/>
              </a:xfrm>
              <a:prstGeom prst="rightArrow">
                <a:avLst>
                  <a:gd name="adj1" fmla="val 50000"/>
                  <a:gd name="adj2" fmla="val 55888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78" name="AutoShape 12"/>
            <p:cNvSpPr>
              <a:spLocks noChangeArrowheads="1"/>
            </p:cNvSpPr>
            <p:nvPr/>
          </p:nvSpPr>
          <p:spPr bwMode="auto">
            <a:xfrm>
              <a:off x="3473" y="2787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9" name="AutoShape 13"/>
            <p:cNvSpPr>
              <a:spLocks noChangeArrowheads="1"/>
            </p:cNvSpPr>
            <p:nvPr/>
          </p:nvSpPr>
          <p:spPr bwMode="auto">
            <a:xfrm>
              <a:off x="3473" y="232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0" name="AutoShape 14"/>
            <p:cNvSpPr>
              <a:spLocks noChangeArrowheads="1"/>
            </p:cNvSpPr>
            <p:nvPr/>
          </p:nvSpPr>
          <p:spPr bwMode="auto">
            <a:xfrm>
              <a:off x="3473" y="187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1" name="AutoShape 15"/>
            <p:cNvSpPr>
              <a:spLocks noChangeArrowheads="1"/>
            </p:cNvSpPr>
            <p:nvPr/>
          </p:nvSpPr>
          <p:spPr bwMode="auto">
            <a:xfrm>
              <a:off x="3296" y="295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2" name="AutoShape 16"/>
            <p:cNvSpPr>
              <a:spLocks noChangeArrowheads="1"/>
            </p:cNvSpPr>
            <p:nvPr/>
          </p:nvSpPr>
          <p:spPr bwMode="auto">
            <a:xfrm>
              <a:off x="3296" y="250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3" name="AutoShape 17"/>
            <p:cNvSpPr>
              <a:spLocks noChangeArrowheads="1"/>
            </p:cNvSpPr>
            <p:nvPr/>
          </p:nvSpPr>
          <p:spPr bwMode="auto">
            <a:xfrm>
              <a:off x="3296" y="2043"/>
              <a:ext cx="640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4" name="AutoShape 18"/>
            <p:cNvSpPr>
              <a:spLocks noChangeArrowheads="1"/>
            </p:cNvSpPr>
            <p:nvPr/>
          </p:nvSpPr>
          <p:spPr bwMode="auto">
            <a:xfrm>
              <a:off x="3118" y="3130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5" name="AutoShape 19"/>
            <p:cNvSpPr>
              <a:spLocks noChangeArrowheads="1"/>
            </p:cNvSpPr>
            <p:nvPr/>
          </p:nvSpPr>
          <p:spPr bwMode="auto">
            <a:xfrm>
              <a:off x="3118" y="2673"/>
              <a:ext cx="641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6" name="AutoShape 20"/>
            <p:cNvSpPr>
              <a:spLocks noChangeArrowheads="1"/>
            </p:cNvSpPr>
            <p:nvPr/>
          </p:nvSpPr>
          <p:spPr bwMode="auto">
            <a:xfrm>
              <a:off x="3118" y="2214"/>
              <a:ext cx="641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7" name="Rectangle 21"/>
            <p:cNvSpPr>
              <a:spLocks noChangeArrowheads="1"/>
            </p:cNvSpPr>
            <p:nvPr/>
          </p:nvSpPr>
          <p:spPr bwMode="auto">
            <a:xfrm>
              <a:off x="444" y="1866"/>
              <a:ext cx="3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Corbel" charset="0"/>
                  <a:ea typeface="Corbel" charset="0"/>
                  <a:cs typeface="Corbel" charset="0"/>
                </a:rPr>
                <a:t>sum</a:t>
              </a:r>
              <a:endParaRPr lang="en-US" altLang="en-US" sz="1600" i="1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8" name="Rectangle 22"/>
            <p:cNvSpPr>
              <a:spLocks noChangeArrowheads="1"/>
            </p:cNvSpPr>
            <p:nvPr/>
          </p:nvSpPr>
          <p:spPr bwMode="auto">
            <a:xfrm>
              <a:off x="3616" y="1206"/>
              <a:ext cx="3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Corbel" charset="0"/>
                  <a:ea typeface="Corbel" charset="0"/>
                  <a:cs typeface="Corbel" charset="0"/>
                </a:rPr>
                <a:t>sum</a:t>
              </a:r>
              <a:endParaRPr lang="en-US" altLang="en-US" sz="1600" i="1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9" name="AutoShape 23"/>
            <p:cNvSpPr>
              <a:spLocks noChangeArrowheads="1"/>
            </p:cNvSpPr>
            <p:nvPr/>
          </p:nvSpPr>
          <p:spPr bwMode="auto">
            <a:xfrm>
              <a:off x="1346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0" name="AutoShape 24"/>
            <p:cNvSpPr>
              <a:spLocks noChangeArrowheads="1"/>
            </p:cNvSpPr>
            <p:nvPr/>
          </p:nvSpPr>
          <p:spPr bwMode="auto">
            <a:xfrm>
              <a:off x="1170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1" name="AutoShape 25"/>
            <p:cNvSpPr>
              <a:spLocks noChangeArrowheads="1"/>
            </p:cNvSpPr>
            <p:nvPr/>
          </p:nvSpPr>
          <p:spPr bwMode="auto">
            <a:xfrm>
              <a:off x="992" y="1771"/>
              <a:ext cx="640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2" name="AutoShape 26"/>
            <p:cNvSpPr>
              <a:spLocks noChangeArrowheads="1"/>
            </p:cNvSpPr>
            <p:nvPr/>
          </p:nvSpPr>
          <p:spPr bwMode="auto">
            <a:xfrm>
              <a:off x="1879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3" name="AutoShape 27"/>
            <p:cNvSpPr>
              <a:spLocks noChangeArrowheads="1"/>
            </p:cNvSpPr>
            <p:nvPr/>
          </p:nvSpPr>
          <p:spPr bwMode="auto">
            <a:xfrm>
              <a:off x="1701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4" name="AutoShape 28"/>
            <p:cNvSpPr>
              <a:spLocks noChangeArrowheads="1"/>
            </p:cNvSpPr>
            <p:nvPr/>
          </p:nvSpPr>
          <p:spPr bwMode="auto">
            <a:xfrm>
              <a:off x="1524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5" name="AutoShape 29"/>
            <p:cNvSpPr>
              <a:spLocks noChangeArrowheads="1"/>
            </p:cNvSpPr>
            <p:nvPr/>
          </p:nvSpPr>
          <p:spPr bwMode="auto">
            <a:xfrm>
              <a:off x="2410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6" name="AutoShape 30"/>
            <p:cNvSpPr>
              <a:spLocks noChangeArrowheads="1"/>
            </p:cNvSpPr>
            <p:nvPr/>
          </p:nvSpPr>
          <p:spPr bwMode="auto">
            <a:xfrm>
              <a:off x="2233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7" name="AutoShape 31"/>
            <p:cNvSpPr>
              <a:spLocks noChangeArrowheads="1"/>
            </p:cNvSpPr>
            <p:nvPr/>
          </p:nvSpPr>
          <p:spPr bwMode="auto">
            <a:xfrm>
              <a:off x="2055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8" name="AutoShape 32"/>
            <p:cNvSpPr>
              <a:spLocks noChangeArrowheads="1"/>
            </p:cNvSpPr>
            <p:nvPr/>
          </p:nvSpPr>
          <p:spPr bwMode="auto">
            <a:xfrm>
              <a:off x="2942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9" name="AutoShape 33"/>
            <p:cNvSpPr>
              <a:spLocks noChangeArrowheads="1"/>
            </p:cNvSpPr>
            <p:nvPr/>
          </p:nvSpPr>
          <p:spPr bwMode="auto">
            <a:xfrm>
              <a:off x="2766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0" name="AutoShape 34"/>
            <p:cNvSpPr>
              <a:spLocks noChangeArrowheads="1"/>
            </p:cNvSpPr>
            <p:nvPr/>
          </p:nvSpPr>
          <p:spPr bwMode="auto">
            <a:xfrm>
              <a:off x="2588" y="1771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1" name="AutoShape 35"/>
            <p:cNvSpPr>
              <a:spLocks noChangeArrowheads="1"/>
            </p:cNvSpPr>
            <p:nvPr/>
          </p:nvSpPr>
          <p:spPr bwMode="auto">
            <a:xfrm>
              <a:off x="3475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2" name="AutoShape 36"/>
            <p:cNvSpPr>
              <a:spLocks noChangeArrowheads="1"/>
            </p:cNvSpPr>
            <p:nvPr/>
          </p:nvSpPr>
          <p:spPr bwMode="auto">
            <a:xfrm>
              <a:off x="3297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3" name="AutoShape 37"/>
            <p:cNvSpPr>
              <a:spLocks noChangeArrowheads="1"/>
            </p:cNvSpPr>
            <p:nvPr/>
          </p:nvSpPr>
          <p:spPr bwMode="auto">
            <a:xfrm>
              <a:off x="3119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grpSp>
          <p:nvGrpSpPr>
            <p:cNvPr id="104" name="Group 38"/>
            <p:cNvGrpSpPr>
              <a:grpSpLocks/>
            </p:cNvGrpSpPr>
            <p:nvPr/>
          </p:nvGrpSpPr>
          <p:grpSpPr bwMode="auto">
            <a:xfrm>
              <a:off x="823" y="1926"/>
              <a:ext cx="2768" cy="1937"/>
              <a:chOff x="1388" y="1937"/>
              <a:chExt cx="2026" cy="1310"/>
            </a:xfrm>
          </p:grpSpPr>
          <p:sp>
            <p:nvSpPr>
              <p:cNvPr id="117" name="AutoShape 39"/>
              <p:cNvSpPr>
                <a:spLocks noChangeArrowheads="1"/>
              </p:cNvSpPr>
              <p:nvPr/>
            </p:nvSpPr>
            <p:spPr bwMode="auto">
              <a:xfrm>
                <a:off x="1388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18" name="AutoShape 40"/>
              <p:cNvSpPr>
                <a:spLocks noChangeArrowheads="1"/>
              </p:cNvSpPr>
              <p:nvPr/>
            </p:nvSpPr>
            <p:spPr bwMode="auto">
              <a:xfrm>
                <a:off x="1778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19" name="AutoShape 41"/>
              <p:cNvSpPr>
                <a:spLocks noChangeArrowheads="1"/>
              </p:cNvSpPr>
              <p:nvPr/>
            </p:nvSpPr>
            <p:spPr bwMode="auto">
              <a:xfrm>
                <a:off x="1388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0" name="AutoShape 42"/>
              <p:cNvSpPr>
                <a:spLocks noChangeArrowheads="1"/>
              </p:cNvSpPr>
              <p:nvPr/>
            </p:nvSpPr>
            <p:spPr bwMode="auto">
              <a:xfrm>
                <a:off x="1389" y="2258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1" name="AutoShape 43"/>
              <p:cNvSpPr>
                <a:spLocks noChangeArrowheads="1"/>
              </p:cNvSpPr>
              <p:nvPr/>
            </p:nvSpPr>
            <p:spPr bwMode="auto">
              <a:xfrm>
                <a:off x="1778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2" name="AutoShape 44"/>
              <p:cNvSpPr>
                <a:spLocks noChangeArrowheads="1"/>
              </p:cNvSpPr>
              <p:nvPr/>
            </p:nvSpPr>
            <p:spPr bwMode="auto">
              <a:xfrm>
                <a:off x="1778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3" name="AutoShape 45"/>
              <p:cNvSpPr>
                <a:spLocks noChangeArrowheads="1"/>
              </p:cNvSpPr>
              <p:nvPr/>
            </p:nvSpPr>
            <p:spPr bwMode="auto">
              <a:xfrm>
                <a:off x="2167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4" name="AutoShape 46"/>
              <p:cNvSpPr>
                <a:spLocks noChangeArrowheads="1"/>
              </p:cNvSpPr>
              <p:nvPr/>
            </p:nvSpPr>
            <p:spPr bwMode="auto">
              <a:xfrm>
                <a:off x="2167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5" name="AutoShape 47"/>
              <p:cNvSpPr>
                <a:spLocks noChangeArrowheads="1"/>
              </p:cNvSpPr>
              <p:nvPr/>
            </p:nvSpPr>
            <p:spPr bwMode="auto">
              <a:xfrm>
                <a:off x="2167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6" name="AutoShape 48"/>
              <p:cNvSpPr>
                <a:spLocks noChangeArrowheads="1"/>
              </p:cNvSpPr>
              <p:nvPr/>
            </p:nvSpPr>
            <p:spPr bwMode="auto">
              <a:xfrm>
                <a:off x="2556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7" name="AutoShape 49"/>
              <p:cNvSpPr>
                <a:spLocks noChangeArrowheads="1"/>
              </p:cNvSpPr>
              <p:nvPr/>
            </p:nvSpPr>
            <p:spPr bwMode="auto">
              <a:xfrm>
                <a:off x="2556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8" name="AutoShape 50"/>
              <p:cNvSpPr>
                <a:spLocks noChangeArrowheads="1"/>
              </p:cNvSpPr>
              <p:nvPr/>
            </p:nvSpPr>
            <p:spPr bwMode="auto">
              <a:xfrm>
                <a:off x="2556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9" name="AutoShape 51"/>
              <p:cNvSpPr>
                <a:spLocks noChangeArrowheads="1"/>
              </p:cNvSpPr>
              <p:nvPr/>
            </p:nvSpPr>
            <p:spPr bwMode="auto">
              <a:xfrm>
                <a:off x="2946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0033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0" name="AutoShape 52"/>
              <p:cNvSpPr>
                <a:spLocks noChangeArrowheads="1"/>
              </p:cNvSpPr>
              <p:nvPr/>
            </p:nvSpPr>
            <p:spPr bwMode="auto">
              <a:xfrm>
                <a:off x="2946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1" name="AutoShape 53"/>
              <p:cNvSpPr>
                <a:spLocks noChangeArrowheads="1"/>
              </p:cNvSpPr>
              <p:nvPr/>
            </p:nvSpPr>
            <p:spPr bwMode="auto">
              <a:xfrm>
                <a:off x="2946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2" name="AutoShape 54"/>
              <p:cNvSpPr>
                <a:spLocks noChangeArrowheads="1"/>
              </p:cNvSpPr>
              <p:nvPr/>
            </p:nvSpPr>
            <p:spPr bwMode="auto">
              <a:xfrm>
                <a:off x="1389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3" name="AutoShape 55"/>
              <p:cNvSpPr>
                <a:spLocks noChangeArrowheads="1"/>
              </p:cNvSpPr>
              <p:nvPr/>
            </p:nvSpPr>
            <p:spPr bwMode="auto">
              <a:xfrm>
                <a:off x="1779" y="1948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4" name="AutoShape 56"/>
              <p:cNvSpPr>
                <a:spLocks noChangeArrowheads="1"/>
              </p:cNvSpPr>
              <p:nvPr/>
            </p:nvSpPr>
            <p:spPr bwMode="auto">
              <a:xfrm>
                <a:off x="2168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5" name="AutoShape 57"/>
              <p:cNvSpPr>
                <a:spLocks noChangeArrowheads="1"/>
              </p:cNvSpPr>
              <p:nvPr/>
            </p:nvSpPr>
            <p:spPr bwMode="auto">
              <a:xfrm>
                <a:off x="2557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6" name="AutoShape 58"/>
              <p:cNvSpPr>
                <a:spLocks noChangeArrowheads="1"/>
              </p:cNvSpPr>
              <p:nvPr/>
            </p:nvSpPr>
            <p:spPr bwMode="auto">
              <a:xfrm>
                <a:off x="2946" y="193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105" name="Rectangle 59"/>
            <p:cNvSpPr>
              <a:spLocks noChangeArrowheads="1"/>
            </p:cNvSpPr>
            <p:nvPr/>
          </p:nvSpPr>
          <p:spPr bwMode="auto">
            <a:xfrm>
              <a:off x="2468" y="1182"/>
              <a:ext cx="769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Corbel" charset="0"/>
                  <a:ea typeface="Corbel" charset="0"/>
                  <a:cs typeface="Corbel" charset="0"/>
                </a:rPr>
                <a:t> </a:t>
              </a:r>
            </a:p>
          </p:txBody>
        </p:sp>
        <p:sp>
          <p:nvSpPr>
            <p:cNvPr id="106" name="Text Box 60"/>
            <p:cNvSpPr txBox="1">
              <a:spLocks noChangeArrowheads="1"/>
            </p:cNvSpPr>
            <p:nvPr/>
          </p:nvSpPr>
          <p:spPr bwMode="auto">
            <a:xfrm>
              <a:off x="1116" y="1300"/>
              <a:ext cx="3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TV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7" name="Text Box 61"/>
            <p:cNvSpPr txBox="1">
              <a:spLocks noChangeArrowheads="1"/>
            </p:cNvSpPr>
            <p:nvPr/>
          </p:nvSpPr>
          <p:spPr bwMode="auto">
            <a:xfrm>
              <a:off x="700" y="1669"/>
              <a:ext cx="4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VCR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8" name="Text Box 62"/>
            <p:cNvSpPr txBox="1">
              <a:spLocks noChangeArrowheads="1"/>
            </p:cNvSpPr>
            <p:nvPr/>
          </p:nvSpPr>
          <p:spPr bwMode="auto">
            <a:xfrm>
              <a:off x="941" y="1492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PC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9" name="Text Box 63"/>
            <p:cNvSpPr txBox="1">
              <a:spLocks noChangeArrowheads="1"/>
            </p:cNvSpPr>
            <p:nvPr/>
          </p:nvSpPr>
          <p:spPr bwMode="auto">
            <a:xfrm>
              <a:off x="1467" y="1197"/>
              <a:ext cx="41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1Qtr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0" name="Text Box 64"/>
            <p:cNvSpPr txBox="1">
              <a:spLocks noChangeArrowheads="1"/>
            </p:cNvSpPr>
            <p:nvPr/>
          </p:nvSpPr>
          <p:spPr bwMode="auto">
            <a:xfrm>
              <a:off x="2026" y="1185"/>
              <a:ext cx="42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2Qtr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1" name="Text Box 65"/>
            <p:cNvSpPr txBox="1">
              <a:spLocks noChangeArrowheads="1"/>
            </p:cNvSpPr>
            <p:nvPr/>
          </p:nvSpPr>
          <p:spPr bwMode="auto">
            <a:xfrm>
              <a:off x="2522" y="1209"/>
              <a:ext cx="4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3Qtr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2" name="Text Box 66"/>
            <p:cNvSpPr txBox="1">
              <a:spLocks noChangeArrowheads="1"/>
            </p:cNvSpPr>
            <p:nvPr/>
          </p:nvSpPr>
          <p:spPr bwMode="auto">
            <a:xfrm>
              <a:off x="3093" y="1221"/>
              <a:ext cx="4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4Qtr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3" name="Text Box 67"/>
            <p:cNvSpPr txBox="1">
              <a:spLocks noChangeArrowheads="1"/>
            </p:cNvSpPr>
            <p:nvPr/>
          </p:nvSpPr>
          <p:spPr bwMode="auto">
            <a:xfrm>
              <a:off x="4095" y="1482"/>
              <a:ext cx="49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U.S.A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4" name="Text Box 68"/>
            <p:cNvSpPr txBox="1">
              <a:spLocks noChangeArrowheads="1"/>
            </p:cNvSpPr>
            <p:nvPr/>
          </p:nvSpPr>
          <p:spPr bwMode="auto">
            <a:xfrm>
              <a:off x="4080" y="1975"/>
              <a:ext cx="61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Canada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5" name="Text Box 69"/>
            <p:cNvSpPr txBox="1">
              <a:spLocks noChangeArrowheads="1"/>
            </p:cNvSpPr>
            <p:nvPr/>
          </p:nvSpPr>
          <p:spPr bwMode="auto">
            <a:xfrm>
              <a:off x="4080" y="2394"/>
              <a:ext cx="6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Mexico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6" name="Text Box 70"/>
            <p:cNvSpPr txBox="1">
              <a:spLocks noChangeArrowheads="1"/>
            </p:cNvSpPr>
            <p:nvPr/>
          </p:nvSpPr>
          <p:spPr bwMode="auto">
            <a:xfrm>
              <a:off x="4173" y="2874"/>
              <a:ext cx="3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latin typeface="Corbel" charset="0"/>
                  <a:ea typeface="Corbel" charset="0"/>
                  <a:cs typeface="Corbel" charset="0"/>
                </a:rPr>
                <a:t>sum</a:t>
              </a:r>
              <a:endParaRPr lang="en-US" altLang="en-US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24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Typical OLAP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Roll up (drill-up): </a:t>
            </a:r>
            <a:r>
              <a:rPr lang="en-US" altLang="en-US" sz="2000" dirty="0"/>
              <a:t>summarize data</a:t>
            </a:r>
          </a:p>
          <a:p>
            <a:pPr lvl="1"/>
            <a:r>
              <a:rPr lang="en-US" altLang="en-US" sz="2000" i="1" dirty="0"/>
              <a:t>by climbing up hierarchy or by dimension reduction</a:t>
            </a:r>
            <a:endParaRPr lang="en-US" altLang="en-US" sz="2000" dirty="0"/>
          </a:p>
          <a:p>
            <a:r>
              <a:rPr lang="en-US" altLang="en-US" sz="2000" dirty="0">
                <a:solidFill>
                  <a:srgbClr val="FF0000"/>
                </a:solidFill>
              </a:rPr>
              <a:t>Drill down (roll down): </a:t>
            </a:r>
            <a:r>
              <a:rPr lang="en-US" altLang="en-US" sz="2000" dirty="0"/>
              <a:t>reverse of roll-up</a:t>
            </a:r>
          </a:p>
          <a:p>
            <a:pPr lvl="1"/>
            <a:r>
              <a:rPr lang="en-US" altLang="en-US" sz="2000" i="1" dirty="0"/>
              <a:t>from higher level summary to lower level summary or detailed data, or introducing new dimensions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Slice and dice: </a:t>
            </a:r>
            <a:r>
              <a:rPr lang="en-US" altLang="en-US" sz="2000" i="1" dirty="0"/>
              <a:t>project and select</a:t>
            </a:r>
            <a:r>
              <a:rPr lang="en-US" altLang="en-US" sz="2000" dirty="0"/>
              <a:t> 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Pivot (rotate</a:t>
            </a:r>
            <a:r>
              <a:rPr lang="en-US" altLang="en-US" sz="2000" dirty="0" smtClean="0">
                <a:solidFill>
                  <a:srgbClr val="FF0000"/>
                </a:solidFill>
              </a:rPr>
              <a:t>):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en-US" sz="2000" i="1" dirty="0" smtClean="0"/>
              <a:t>reorient </a:t>
            </a:r>
            <a:r>
              <a:rPr lang="en-US" altLang="en-US" sz="2000" i="1" dirty="0"/>
              <a:t>the cube, </a:t>
            </a:r>
            <a:r>
              <a:rPr lang="en-US" altLang="en-US" sz="2000" i="1" dirty="0" smtClean="0"/>
              <a:t>visualization</a:t>
            </a:r>
            <a:endParaRPr lang="en-US" altLang="en-US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598668" y="3971489"/>
            <a:ext cx="4523244" cy="2755862"/>
            <a:chOff x="559" y="900"/>
            <a:chExt cx="4675" cy="2963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410" y="900"/>
              <a:ext cx="711" cy="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rbel" charset="0"/>
                  <a:ea typeface="Corbel" charset="0"/>
                  <a:cs typeface="Corbel" charset="0"/>
                </a:rPr>
                <a:t>Date</a:t>
              </a: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 rot="18615059">
              <a:off x="265" y="1323"/>
              <a:ext cx="977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rbel" charset="0"/>
                  <a:ea typeface="Corbel" charset="0"/>
                  <a:cs typeface="Corbel" charset="0"/>
                </a:rPr>
                <a:t>Product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 rot="16200000">
              <a:off x="4544" y="1940"/>
              <a:ext cx="991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sp>
          <p:nvSpPr>
            <p:cNvPr id="10" name="AutoShape 12"/>
            <p:cNvSpPr>
              <a:spLocks noChangeArrowheads="1"/>
            </p:cNvSpPr>
            <p:nvPr/>
          </p:nvSpPr>
          <p:spPr bwMode="auto">
            <a:xfrm>
              <a:off x="3473" y="2787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AutoShape 13"/>
            <p:cNvSpPr>
              <a:spLocks noChangeArrowheads="1"/>
            </p:cNvSpPr>
            <p:nvPr/>
          </p:nvSpPr>
          <p:spPr bwMode="auto">
            <a:xfrm>
              <a:off x="3473" y="232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3473" y="187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AutoShape 15"/>
            <p:cNvSpPr>
              <a:spLocks noChangeArrowheads="1"/>
            </p:cNvSpPr>
            <p:nvPr/>
          </p:nvSpPr>
          <p:spPr bwMode="auto">
            <a:xfrm>
              <a:off x="3296" y="295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AutoShape 16"/>
            <p:cNvSpPr>
              <a:spLocks noChangeArrowheads="1"/>
            </p:cNvSpPr>
            <p:nvPr/>
          </p:nvSpPr>
          <p:spPr bwMode="auto">
            <a:xfrm>
              <a:off x="3296" y="250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>
              <a:off x="3296" y="2043"/>
              <a:ext cx="640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>
              <a:off x="3118" y="3130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AutoShape 19"/>
            <p:cNvSpPr>
              <a:spLocks noChangeArrowheads="1"/>
            </p:cNvSpPr>
            <p:nvPr/>
          </p:nvSpPr>
          <p:spPr bwMode="auto">
            <a:xfrm>
              <a:off x="3118" y="2673"/>
              <a:ext cx="641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AutoShape 20"/>
            <p:cNvSpPr>
              <a:spLocks noChangeArrowheads="1"/>
            </p:cNvSpPr>
            <p:nvPr/>
          </p:nvSpPr>
          <p:spPr bwMode="auto">
            <a:xfrm>
              <a:off x="3118" y="2214"/>
              <a:ext cx="641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AutoShape 23"/>
            <p:cNvSpPr>
              <a:spLocks noChangeArrowheads="1"/>
            </p:cNvSpPr>
            <p:nvPr/>
          </p:nvSpPr>
          <p:spPr bwMode="auto">
            <a:xfrm>
              <a:off x="1346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AutoShape 24"/>
            <p:cNvSpPr>
              <a:spLocks noChangeArrowheads="1"/>
            </p:cNvSpPr>
            <p:nvPr/>
          </p:nvSpPr>
          <p:spPr bwMode="auto">
            <a:xfrm>
              <a:off x="1170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AutoShape 25"/>
            <p:cNvSpPr>
              <a:spLocks noChangeArrowheads="1"/>
            </p:cNvSpPr>
            <p:nvPr/>
          </p:nvSpPr>
          <p:spPr bwMode="auto">
            <a:xfrm>
              <a:off x="992" y="1771"/>
              <a:ext cx="640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AutoShape 26"/>
            <p:cNvSpPr>
              <a:spLocks noChangeArrowheads="1"/>
            </p:cNvSpPr>
            <p:nvPr/>
          </p:nvSpPr>
          <p:spPr bwMode="auto">
            <a:xfrm>
              <a:off x="1879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AutoShape 27"/>
            <p:cNvSpPr>
              <a:spLocks noChangeArrowheads="1"/>
            </p:cNvSpPr>
            <p:nvPr/>
          </p:nvSpPr>
          <p:spPr bwMode="auto">
            <a:xfrm>
              <a:off x="1701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AutoShape 28"/>
            <p:cNvSpPr>
              <a:spLocks noChangeArrowheads="1"/>
            </p:cNvSpPr>
            <p:nvPr/>
          </p:nvSpPr>
          <p:spPr bwMode="auto">
            <a:xfrm>
              <a:off x="1524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AutoShape 29"/>
            <p:cNvSpPr>
              <a:spLocks noChangeArrowheads="1"/>
            </p:cNvSpPr>
            <p:nvPr/>
          </p:nvSpPr>
          <p:spPr bwMode="auto">
            <a:xfrm>
              <a:off x="2410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AutoShape 30"/>
            <p:cNvSpPr>
              <a:spLocks noChangeArrowheads="1"/>
            </p:cNvSpPr>
            <p:nvPr/>
          </p:nvSpPr>
          <p:spPr bwMode="auto">
            <a:xfrm>
              <a:off x="2233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AutoShape 31"/>
            <p:cNvSpPr>
              <a:spLocks noChangeArrowheads="1"/>
            </p:cNvSpPr>
            <p:nvPr/>
          </p:nvSpPr>
          <p:spPr bwMode="auto">
            <a:xfrm>
              <a:off x="2055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AutoShape 32"/>
            <p:cNvSpPr>
              <a:spLocks noChangeArrowheads="1"/>
            </p:cNvSpPr>
            <p:nvPr/>
          </p:nvSpPr>
          <p:spPr bwMode="auto">
            <a:xfrm>
              <a:off x="2942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AutoShape 33"/>
            <p:cNvSpPr>
              <a:spLocks noChangeArrowheads="1"/>
            </p:cNvSpPr>
            <p:nvPr/>
          </p:nvSpPr>
          <p:spPr bwMode="auto">
            <a:xfrm>
              <a:off x="2766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/>
          </p:nvSpPr>
          <p:spPr bwMode="auto">
            <a:xfrm>
              <a:off x="2588" y="1771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AutoShape 35"/>
            <p:cNvSpPr>
              <a:spLocks noChangeArrowheads="1"/>
            </p:cNvSpPr>
            <p:nvPr/>
          </p:nvSpPr>
          <p:spPr bwMode="auto">
            <a:xfrm>
              <a:off x="3475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AutoShape 36"/>
            <p:cNvSpPr>
              <a:spLocks noChangeArrowheads="1"/>
            </p:cNvSpPr>
            <p:nvPr/>
          </p:nvSpPr>
          <p:spPr bwMode="auto">
            <a:xfrm>
              <a:off x="3297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AutoShape 37"/>
            <p:cNvSpPr>
              <a:spLocks noChangeArrowheads="1"/>
            </p:cNvSpPr>
            <p:nvPr/>
          </p:nvSpPr>
          <p:spPr bwMode="auto">
            <a:xfrm>
              <a:off x="3119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grpSp>
          <p:nvGrpSpPr>
            <p:cNvPr id="36" name="Group 38"/>
            <p:cNvGrpSpPr>
              <a:grpSpLocks/>
            </p:cNvGrpSpPr>
            <p:nvPr/>
          </p:nvGrpSpPr>
          <p:grpSpPr bwMode="auto">
            <a:xfrm>
              <a:off x="823" y="1926"/>
              <a:ext cx="2768" cy="1937"/>
              <a:chOff x="1388" y="1937"/>
              <a:chExt cx="2026" cy="1310"/>
            </a:xfrm>
          </p:grpSpPr>
          <p:sp>
            <p:nvSpPr>
              <p:cNvPr id="49" name="AutoShape 39"/>
              <p:cNvSpPr>
                <a:spLocks noChangeArrowheads="1"/>
              </p:cNvSpPr>
              <p:nvPr/>
            </p:nvSpPr>
            <p:spPr bwMode="auto">
              <a:xfrm>
                <a:off x="1388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0" name="AutoShape 40"/>
              <p:cNvSpPr>
                <a:spLocks noChangeArrowheads="1"/>
              </p:cNvSpPr>
              <p:nvPr/>
            </p:nvSpPr>
            <p:spPr bwMode="auto">
              <a:xfrm>
                <a:off x="1778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1" name="AutoShape 41"/>
              <p:cNvSpPr>
                <a:spLocks noChangeArrowheads="1"/>
              </p:cNvSpPr>
              <p:nvPr/>
            </p:nvSpPr>
            <p:spPr bwMode="auto">
              <a:xfrm>
                <a:off x="1388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2" name="AutoShape 42"/>
              <p:cNvSpPr>
                <a:spLocks noChangeArrowheads="1"/>
              </p:cNvSpPr>
              <p:nvPr/>
            </p:nvSpPr>
            <p:spPr bwMode="auto">
              <a:xfrm>
                <a:off x="1389" y="2258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3" name="AutoShape 43"/>
              <p:cNvSpPr>
                <a:spLocks noChangeArrowheads="1"/>
              </p:cNvSpPr>
              <p:nvPr/>
            </p:nvSpPr>
            <p:spPr bwMode="auto">
              <a:xfrm>
                <a:off x="1778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4" name="AutoShape 44"/>
              <p:cNvSpPr>
                <a:spLocks noChangeArrowheads="1"/>
              </p:cNvSpPr>
              <p:nvPr/>
            </p:nvSpPr>
            <p:spPr bwMode="auto">
              <a:xfrm>
                <a:off x="1778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5" name="AutoShape 45"/>
              <p:cNvSpPr>
                <a:spLocks noChangeArrowheads="1"/>
              </p:cNvSpPr>
              <p:nvPr/>
            </p:nvSpPr>
            <p:spPr bwMode="auto">
              <a:xfrm>
                <a:off x="2167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6" name="AutoShape 46"/>
              <p:cNvSpPr>
                <a:spLocks noChangeArrowheads="1"/>
              </p:cNvSpPr>
              <p:nvPr/>
            </p:nvSpPr>
            <p:spPr bwMode="auto">
              <a:xfrm>
                <a:off x="2167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7" name="AutoShape 47"/>
              <p:cNvSpPr>
                <a:spLocks noChangeArrowheads="1"/>
              </p:cNvSpPr>
              <p:nvPr/>
            </p:nvSpPr>
            <p:spPr bwMode="auto">
              <a:xfrm>
                <a:off x="2167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8" name="AutoShape 48"/>
              <p:cNvSpPr>
                <a:spLocks noChangeArrowheads="1"/>
              </p:cNvSpPr>
              <p:nvPr/>
            </p:nvSpPr>
            <p:spPr bwMode="auto">
              <a:xfrm>
                <a:off x="2556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9" name="AutoShape 49"/>
              <p:cNvSpPr>
                <a:spLocks noChangeArrowheads="1"/>
              </p:cNvSpPr>
              <p:nvPr/>
            </p:nvSpPr>
            <p:spPr bwMode="auto">
              <a:xfrm>
                <a:off x="2556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0" name="AutoShape 50"/>
              <p:cNvSpPr>
                <a:spLocks noChangeArrowheads="1"/>
              </p:cNvSpPr>
              <p:nvPr/>
            </p:nvSpPr>
            <p:spPr bwMode="auto">
              <a:xfrm>
                <a:off x="2556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1" name="AutoShape 51"/>
              <p:cNvSpPr>
                <a:spLocks noChangeArrowheads="1"/>
              </p:cNvSpPr>
              <p:nvPr/>
            </p:nvSpPr>
            <p:spPr bwMode="auto">
              <a:xfrm>
                <a:off x="2946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0033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2" name="AutoShape 52"/>
              <p:cNvSpPr>
                <a:spLocks noChangeArrowheads="1"/>
              </p:cNvSpPr>
              <p:nvPr/>
            </p:nvSpPr>
            <p:spPr bwMode="auto">
              <a:xfrm>
                <a:off x="2946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3" name="AutoShape 53"/>
              <p:cNvSpPr>
                <a:spLocks noChangeArrowheads="1"/>
              </p:cNvSpPr>
              <p:nvPr/>
            </p:nvSpPr>
            <p:spPr bwMode="auto">
              <a:xfrm>
                <a:off x="2946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4" name="AutoShape 54"/>
              <p:cNvSpPr>
                <a:spLocks noChangeArrowheads="1"/>
              </p:cNvSpPr>
              <p:nvPr/>
            </p:nvSpPr>
            <p:spPr bwMode="auto">
              <a:xfrm>
                <a:off x="1389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5" name="AutoShape 55"/>
              <p:cNvSpPr>
                <a:spLocks noChangeArrowheads="1"/>
              </p:cNvSpPr>
              <p:nvPr/>
            </p:nvSpPr>
            <p:spPr bwMode="auto">
              <a:xfrm>
                <a:off x="1779" y="1948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6" name="AutoShape 56"/>
              <p:cNvSpPr>
                <a:spLocks noChangeArrowheads="1"/>
              </p:cNvSpPr>
              <p:nvPr/>
            </p:nvSpPr>
            <p:spPr bwMode="auto">
              <a:xfrm>
                <a:off x="2168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7" name="AutoShape 57"/>
              <p:cNvSpPr>
                <a:spLocks noChangeArrowheads="1"/>
              </p:cNvSpPr>
              <p:nvPr/>
            </p:nvSpPr>
            <p:spPr bwMode="auto">
              <a:xfrm>
                <a:off x="2557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8" name="AutoShape 58"/>
              <p:cNvSpPr>
                <a:spLocks noChangeArrowheads="1"/>
              </p:cNvSpPr>
              <p:nvPr/>
            </p:nvSpPr>
            <p:spPr bwMode="auto">
              <a:xfrm>
                <a:off x="2946" y="193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37" name="Rectangle 59"/>
            <p:cNvSpPr>
              <a:spLocks noChangeArrowheads="1"/>
            </p:cNvSpPr>
            <p:nvPr/>
          </p:nvSpPr>
          <p:spPr bwMode="auto">
            <a:xfrm>
              <a:off x="2468" y="1182"/>
              <a:ext cx="769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100" i="1">
                  <a:latin typeface="Corbel" charset="0"/>
                  <a:ea typeface="Corbel" charset="0"/>
                  <a:cs typeface="Corbel" charset="0"/>
                </a:rPr>
                <a:t> </a:t>
              </a:r>
            </a:p>
          </p:txBody>
        </p:sp>
        <p:sp>
          <p:nvSpPr>
            <p:cNvPr id="38" name="Text Box 60"/>
            <p:cNvSpPr txBox="1">
              <a:spLocks noChangeArrowheads="1"/>
            </p:cNvSpPr>
            <p:nvPr/>
          </p:nvSpPr>
          <p:spPr bwMode="auto">
            <a:xfrm>
              <a:off x="1040" y="1300"/>
              <a:ext cx="45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TV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Text Box 61"/>
            <p:cNvSpPr txBox="1">
              <a:spLocks noChangeArrowheads="1"/>
            </p:cNvSpPr>
            <p:nvPr/>
          </p:nvSpPr>
          <p:spPr bwMode="auto">
            <a:xfrm>
              <a:off x="611" y="1669"/>
              <a:ext cx="58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Corbel" charset="0"/>
                  <a:ea typeface="Corbel" charset="0"/>
                  <a:cs typeface="Corbel" charset="0"/>
                </a:rPr>
                <a:t>VCR</a:t>
              </a:r>
              <a:endParaRPr lang="en-US" altLang="en-US" sz="16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Text Box 62"/>
            <p:cNvSpPr txBox="1">
              <a:spLocks noChangeArrowheads="1"/>
            </p:cNvSpPr>
            <p:nvPr/>
          </p:nvSpPr>
          <p:spPr bwMode="auto">
            <a:xfrm>
              <a:off x="869" y="1492"/>
              <a:ext cx="45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Corbel" charset="0"/>
                  <a:ea typeface="Corbel" charset="0"/>
                  <a:cs typeface="Corbel" charset="0"/>
                </a:rPr>
                <a:t>PC</a:t>
              </a:r>
              <a:endParaRPr lang="en-US" altLang="en-US" sz="16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Text Box 63"/>
            <p:cNvSpPr txBox="1">
              <a:spLocks noChangeArrowheads="1"/>
            </p:cNvSpPr>
            <p:nvPr/>
          </p:nvSpPr>
          <p:spPr bwMode="auto">
            <a:xfrm>
              <a:off x="1452" y="1121"/>
              <a:ext cx="604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1Qtr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Text Box 64"/>
            <p:cNvSpPr txBox="1">
              <a:spLocks noChangeArrowheads="1"/>
            </p:cNvSpPr>
            <p:nvPr/>
          </p:nvSpPr>
          <p:spPr bwMode="auto">
            <a:xfrm>
              <a:off x="2010" y="1109"/>
              <a:ext cx="617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2Qtr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Text Box 65"/>
            <p:cNvSpPr txBox="1">
              <a:spLocks noChangeArrowheads="1"/>
            </p:cNvSpPr>
            <p:nvPr/>
          </p:nvSpPr>
          <p:spPr bwMode="auto">
            <a:xfrm>
              <a:off x="2506" y="1133"/>
              <a:ext cx="60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3Qtr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Text Box 66"/>
            <p:cNvSpPr txBox="1">
              <a:spLocks noChangeArrowheads="1"/>
            </p:cNvSpPr>
            <p:nvPr/>
          </p:nvSpPr>
          <p:spPr bwMode="auto">
            <a:xfrm>
              <a:off x="3076" y="1145"/>
              <a:ext cx="618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4Qtr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Text Box 67"/>
            <p:cNvSpPr txBox="1">
              <a:spLocks noChangeArrowheads="1"/>
            </p:cNvSpPr>
            <p:nvPr/>
          </p:nvSpPr>
          <p:spPr bwMode="auto">
            <a:xfrm>
              <a:off x="4139" y="1513"/>
              <a:ext cx="706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U.S.A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Text Box 68"/>
            <p:cNvSpPr txBox="1">
              <a:spLocks noChangeArrowheads="1"/>
            </p:cNvSpPr>
            <p:nvPr/>
          </p:nvSpPr>
          <p:spPr bwMode="auto">
            <a:xfrm>
              <a:off x="4106" y="2006"/>
              <a:ext cx="86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Corbel" charset="0"/>
                  <a:ea typeface="Corbel" charset="0"/>
                  <a:cs typeface="Corbel" charset="0"/>
                </a:rPr>
                <a:t>Canada</a:t>
              </a:r>
              <a:endParaRPr lang="en-US" altLang="en-US" sz="16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Text Box 69"/>
            <p:cNvSpPr txBox="1">
              <a:spLocks noChangeArrowheads="1"/>
            </p:cNvSpPr>
            <p:nvPr/>
          </p:nvSpPr>
          <p:spPr bwMode="auto">
            <a:xfrm>
              <a:off x="4115" y="2425"/>
              <a:ext cx="834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Corbel" charset="0"/>
                  <a:ea typeface="Corbel" charset="0"/>
                  <a:cs typeface="Corbel" charset="0"/>
                </a:rPr>
                <a:t>Mexico</a:t>
              </a:r>
              <a:endParaRPr lang="en-US" altLang="en-US" sz="16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678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1059" descr="ha02f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2" cy="1151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332293" y="3276827"/>
            <a:ext cx="1019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r</a:t>
            </a:r>
            <a:r>
              <a:rPr lang="en-US" altLang="en-US" sz="24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oll-up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37649" y="2650033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dicing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2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1059" descr="ha02f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5" y="-3034823"/>
            <a:ext cx="7556171" cy="975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73267" y="2833150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slicing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25551" y="5357275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pivot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79252" y="2833149"/>
            <a:ext cx="148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altLang="en-US" sz="24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rill-down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308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4572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>
                <a:solidFill>
                  <a:srgbClr val="000000"/>
                </a:solidFill>
              </a:rPr>
              <a:t>Meng</a:t>
            </a:r>
            <a:r>
              <a:rPr lang="zh-CN" altLang="en-US" smtClean="0">
                <a:solidFill>
                  <a:srgbClr val="000000"/>
                </a:solidFill>
              </a:rPr>
              <a:t> </a:t>
            </a:r>
            <a:r>
              <a:rPr lang="en-US" altLang="zh-CN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smtClean="0"/>
              <a:t>CS412 Summer 2017:</a:t>
            </a:r>
          </a:p>
          <a:p>
            <a:pPr algn="l"/>
            <a:r>
              <a:rPr lang="en-US" altLang="zh-CN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4314825" cy="226807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Chapter 4.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On-line </a:t>
            </a:r>
            <a:r>
              <a:rPr lang="en-US" altLang="en-US" dirty="0"/>
              <a:t>Analytical </a:t>
            </a:r>
            <a:r>
              <a:rPr lang="en-US" altLang="en-US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(OLAP)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5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</a:t>
            </a:r>
            <a:endParaRPr lang="zh-CN" altLang="en-US" dirty="0" smtClean="0"/>
          </a:p>
          <a:p>
            <a:r>
              <a:rPr lang="en-US" altLang="zh-CN" dirty="0" smtClean="0"/>
              <a:t>Modeling:</a:t>
            </a:r>
            <a:r>
              <a:rPr lang="zh-CN" altLang="en-US" dirty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</a:t>
            </a:r>
            <a:endParaRPr lang="zh-CN" altLang="en-US" dirty="0" smtClean="0"/>
          </a:p>
          <a:p>
            <a:r>
              <a:rPr lang="en-US" altLang="zh-CN" b="1" dirty="0" smtClean="0"/>
              <a:t>Design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Usage</a:t>
            </a:r>
            <a:endParaRPr lang="zh-CN" altLang="en-US" b="1" dirty="0" smtClean="0"/>
          </a:p>
          <a:p>
            <a:r>
              <a:rPr lang="en-US" altLang="zh-CN" dirty="0" smtClean="0"/>
              <a:t>Implementation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99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Design of Data </a:t>
            </a:r>
            <a:r>
              <a:rPr lang="en-US" altLang="en-US" dirty="0" smtClean="0"/>
              <a:t>Warehouse:</a:t>
            </a:r>
            <a:br>
              <a:rPr lang="en-US" altLang="en-US" dirty="0" smtClean="0"/>
            </a:br>
            <a:r>
              <a:rPr lang="en-US" altLang="en-US" dirty="0" smtClean="0"/>
              <a:t>A </a:t>
            </a:r>
            <a:r>
              <a:rPr lang="en-US" altLang="en-US" dirty="0"/>
              <a:t>Business Analysis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Four views regarding the design of a data warehouse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Top-down view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allows selection of the relevant information necessary for the data warehouse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Data source view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exposes the information being captured, stored, and managed by operational systems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Data warehouse view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consists of fact tables and dimension tables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Business query view 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sees the perspectives of data in the warehouse from the view of </a:t>
            </a:r>
            <a:r>
              <a:rPr lang="en-US" altLang="en-US" dirty="0" smtClean="0"/>
              <a:t>end-user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44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Warehouse Design </a:t>
            </a:r>
            <a:r>
              <a:rPr lang="en-US" alt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b="1" dirty="0"/>
              <a:t>Top-down, bottom-up approaches or a combination</a:t>
            </a:r>
            <a:r>
              <a:rPr lang="en-US" altLang="en-US" sz="2400" dirty="0"/>
              <a:t> of both</a:t>
            </a:r>
          </a:p>
          <a:p>
            <a:pPr lvl="1"/>
            <a:r>
              <a:rPr lang="en-US" altLang="en-US" sz="2400" u="sng" dirty="0"/>
              <a:t>Top-down</a:t>
            </a:r>
            <a:r>
              <a:rPr lang="en-US" altLang="en-US" sz="2400" dirty="0"/>
              <a:t>: Starts with overall design and planning (mature)</a:t>
            </a:r>
          </a:p>
          <a:p>
            <a:pPr lvl="1"/>
            <a:r>
              <a:rPr lang="en-US" altLang="en-US" sz="2400" u="sng" dirty="0"/>
              <a:t>Bottom-up</a:t>
            </a:r>
            <a:r>
              <a:rPr lang="en-US" altLang="en-US" sz="2400" dirty="0"/>
              <a:t>: Starts with experiments and prototypes (rapid)</a:t>
            </a:r>
          </a:p>
          <a:p>
            <a:r>
              <a:rPr lang="en-US" altLang="en-US" sz="2400" b="1" dirty="0"/>
              <a:t>From software engineering point of view</a:t>
            </a:r>
          </a:p>
          <a:p>
            <a:pPr lvl="1"/>
            <a:r>
              <a:rPr lang="en-US" altLang="en-US" sz="2400" u="sng" dirty="0"/>
              <a:t>Waterfal</a:t>
            </a:r>
            <a:r>
              <a:rPr lang="en-US" altLang="en-US" sz="2400" dirty="0"/>
              <a:t>l: structured and systematic analysis at each step before proceeding to the next</a:t>
            </a:r>
          </a:p>
          <a:p>
            <a:pPr lvl="1"/>
            <a:r>
              <a:rPr lang="en-US" altLang="en-US" sz="2400" u="sng" dirty="0"/>
              <a:t>Spiral</a:t>
            </a:r>
            <a:r>
              <a:rPr lang="en-US" altLang="en-US" sz="2400" dirty="0"/>
              <a:t>:  rapid generation of increasingly functional systems, </a:t>
            </a:r>
            <a:r>
              <a:rPr lang="en-US" altLang="en-US" sz="2400" dirty="0"/>
              <a:t>short intervals between successive releases</a:t>
            </a:r>
            <a:endParaRPr lang="en-US" altLang="en-US" sz="2400" dirty="0" smtClean="0"/>
          </a:p>
          <a:p>
            <a:r>
              <a:rPr lang="en-US" altLang="en-US" sz="2400" b="1" dirty="0" smtClean="0"/>
              <a:t>Typical data warehouse design process</a:t>
            </a:r>
          </a:p>
          <a:p>
            <a:pPr lvl="1"/>
            <a:r>
              <a:rPr lang="en-US" altLang="en-US" sz="2400" dirty="0" smtClean="0"/>
              <a:t>Choose </a:t>
            </a:r>
            <a:r>
              <a:rPr lang="en-US" altLang="en-US" sz="2400" dirty="0"/>
              <a:t>a business process to model, e.g., orders, invoices, etc.</a:t>
            </a:r>
          </a:p>
          <a:p>
            <a:pPr lvl="1"/>
            <a:r>
              <a:rPr lang="en-US" altLang="en-US" sz="2400" dirty="0"/>
              <a:t>Choose the </a:t>
            </a:r>
            <a:r>
              <a:rPr lang="en-US" altLang="en-US" sz="2400" i="1" u="sng" dirty="0"/>
              <a:t>grain</a:t>
            </a:r>
            <a:r>
              <a:rPr lang="en-US" altLang="en-US" sz="2400" dirty="0"/>
              <a:t> (</a:t>
            </a:r>
            <a:r>
              <a:rPr lang="en-US" altLang="en-US" sz="2400" i="1" dirty="0"/>
              <a:t>atomic level of data</a:t>
            </a:r>
            <a:r>
              <a:rPr lang="en-US" altLang="en-US" sz="2400" dirty="0"/>
              <a:t>) of the business process</a:t>
            </a:r>
          </a:p>
          <a:p>
            <a:pPr lvl="1"/>
            <a:r>
              <a:rPr lang="en-US" altLang="en-US" sz="2400" dirty="0"/>
              <a:t>Choose the dimensions that will apply to each fact table record</a:t>
            </a:r>
          </a:p>
          <a:p>
            <a:pPr lvl="1"/>
            <a:r>
              <a:rPr lang="en-US" altLang="en-US" sz="2400" dirty="0"/>
              <a:t>Choose the measure that will populate each fact table </a:t>
            </a:r>
            <a:r>
              <a:rPr lang="en-US" altLang="en-US" sz="2400" dirty="0" smtClean="0"/>
              <a:t>record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04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Warehouse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Three kinds of data warehouse applications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Information processing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supports querying, basic statistical analysis, and reporting using crosstabs, tables, charts and graphs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Analytical processing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multidimensional analysis of data warehouse data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supports basic OLAP operations, slice-dice, drilling, pivoting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Data mining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knowledge discovery from hidden patterns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supports associations, constructing analytical models, performing classification and prediction, and presenting the mining results using visualization </a:t>
            </a:r>
            <a:r>
              <a:rPr lang="en-US" altLang="en-US" dirty="0" smtClean="0"/>
              <a:t>tools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5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From On-Line Analytical </a:t>
            </a:r>
            <a:r>
              <a:rPr lang="en-US" altLang="en-US" sz="3200" dirty="0" smtClean="0"/>
              <a:t>Processing (OLAP</a:t>
            </a:r>
            <a:r>
              <a:rPr lang="en-US" altLang="en-US" sz="3200" dirty="0"/>
              <a:t>) </a:t>
            </a:r>
            <a:r>
              <a:rPr lang="en-US" altLang="en-US" sz="3200" dirty="0" smtClean="0"/>
              <a:t>to On-Line </a:t>
            </a:r>
            <a:r>
              <a:rPr lang="en-US" altLang="en-US" sz="3200" dirty="0"/>
              <a:t>Analytical Mining (OLAM)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Why </a:t>
            </a:r>
            <a:r>
              <a:rPr lang="en-US" altLang="en-US" sz="2400" b="1" dirty="0"/>
              <a:t>online analytical mining</a:t>
            </a:r>
            <a:r>
              <a:rPr lang="en-US" altLang="en-US" sz="2400" dirty="0"/>
              <a:t>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High quality of data in data warehouses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DW contains integrated, consistent, cleaned data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Available information processing structure surrounding data warehouses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Open Database Connectivity </a:t>
            </a:r>
            <a:r>
              <a:rPr lang="en-US" altLang="zh-CN" dirty="0"/>
              <a:t>(</a:t>
            </a:r>
            <a:r>
              <a:rPr lang="en-US" altLang="en-US" dirty="0" smtClean="0"/>
              <a:t>ODBC</a:t>
            </a:r>
            <a:r>
              <a:rPr lang="en-US" altLang="zh-CN" dirty="0" smtClean="0"/>
              <a:t>)</a:t>
            </a:r>
            <a:r>
              <a:rPr lang="en-US" altLang="en-US" dirty="0" smtClean="0"/>
              <a:t>, </a:t>
            </a:r>
            <a:r>
              <a:rPr lang="en-US" dirty="0"/>
              <a:t>Object Linking and Embedding, Database 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en-US" dirty="0" smtClean="0"/>
              <a:t>OLEDB</a:t>
            </a:r>
            <a:r>
              <a:rPr lang="en-US" altLang="zh-CN" dirty="0" smtClean="0"/>
              <a:t>)</a:t>
            </a:r>
            <a:r>
              <a:rPr lang="en-US" altLang="en-US" dirty="0" smtClean="0"/>
              <a:t>, Web accessing, service facilities, reporting and OLAP tools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OLAP-based </a:t>
            </a:r>
            <a:r>
              <a:rPr lang="en-US" altLang="en-US" sz="2400" dirty="0"/>
              <a:t>exploratory data analysis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Mining with drilling, dicing, pivoting, etc.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On-line selection of data mining functions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Integration and swapping of multiple mining functions, algorithms, and </a:t>
            </a:r>
            <a:r>
              <a:rPr lang="en-US" altLang="en-US" dirty="0" smtClean="0"/>
              <a:t>tasks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71" y="3644361"/>
            <a:ext cx="4686129" cy="2596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644361"/>
            <a:ext cx="4183380" cy="25968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9907" y="3121141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(Data)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Marts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259706" y="3121141"/>
            <a:ext cx="2853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(Data)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Ware</a:t>
            </a:r>
            <a:r>
              <a:rPr lang="en-US" altLang="zh-CN" sz="2800" dirty="0" smtClean="0"/>
              <a:t>house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963756" y="1025"/>
            <a:ext cx="3589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Operational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Databases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542533"/>
            <a:ext cx="5943600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0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</a:t>
            </a:r>
            <a:endParaRPr lang="zh-CN" altLang="en-US" dirty="0" smtClean="0"/>
          </a:p>
          <a:p>
            <a:r>
              <a:rPr lang="en-US" altLang="zh-CN" dirty="0" smtClean="0"/>
              <a:t>Modeling:</a:t>
            </a:r>
            <a:r>
              <a:rPr lang="zh-CN" altLang="en-US" dirty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</a:t>
            </a:r>
            <a:endParaRPr lang="zh-CN" altLang="en-US" dirty="0" smtClean="0"/>
          </a:p>
          <a:p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Usage</a:t>
            </a:r>
            <a:endParaRPr lang="zh-CN" altLang="en-US" dirty="0" smtClean="0"/>
          </a:p>
          <a:p>
            <a:r>
              <a:rPr lang="en-US" altLang="zh-CN" b="1" dirty="0" smtClean="0"/>
              <a:t>Implementation</a:t>
            </a:r>
            <a:endParaRPr lang="zh-CN" alt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0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Data Cube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200" dirty="0"/>
              <a:t>Data cube can be viewed as a lattice of cuboids  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The bottom-most cuboid is the base cuboid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The top-most cuboid (apex) contains only one cell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>
                <a:solidFill>
                  <a:srgbClr val="FF0000"/>
                </a:solidFill>
              </a:rPr>
              <a:t>How many cuboids in an n-dimensional cube with </a:t>
            </a:r>
            <a:r>
              <a:rPr lang="en-US" altLang="en-US" sz="2200" dirty="0" smtClean="0">
                <a:solidFill>
                  <a:srgbClr val="FF0000"/>
                </a:solidFill>
              </a:rPr>
              <a:t>L</a:t>
            </a:r>
            <a:r>
              <a:rPr lang="en-US" altLang="zh-CN" sz="2200" baseline="-25000" dirty="0" smtClean="0">
                <a:solidFill>
                  <a:srgbClr val="FF0000"/>
                </a:solidFill>
              </a:rPr>
              <a:t>i</a:t>
            </a:r>
            <a:r>
              <a:rPr lang="en-US" altLang="en-US" sz="2200" dirty="0" smtClean="0">
                <a:solidFill>
                  <a:srgbClr val="FF0000"/>
                </a:solidFill>
              </a:rPr>
              <a:t> levels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(at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the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i-th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dimension)</a:t>
            </a:r>
            <a:r>
              <a:rPr lang="en-US" altLang="en-US" sz="2200" dirty="0" smtClean="0">
                <a:solidFill>
                  <a:srgbClr val="FF0000"/>
                </a:solidFill>
              </a:rPr>
              <a:t>?</a:t>
            </a:r>
            <a:endParaRPr lang="en-US" altLang="en-US" sz="2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73"/>
          <p:cNvGrpSpPr>
            <a:grpSpLocks/>
          </p:cNvGrpSpPr>
          <p:nvPr/>
        </p:nvGrpSpPr>
        <p:grpSpPr bwMode="auto">
          <a:xfrm>
            <a:off x="2030278" y="3371340"/>
            <a:ext cx="6228598" cy="3424668"/>
            <a:chOff x="384" y="1209"/>
            <a:chExt cx="5263" cy="2823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1872" y="1440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>
              <a:off x="81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153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225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1728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97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2400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AutoShape 11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880" y="2016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816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>
              <a:off x="3552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AutoShape 15"/>
            <p:cNvSpPr>
              <a:spLocks noChangeArrowheads="1"/>
            </p:cNvSpPr>
            <p:nvPr/>
          </p:nvSpPr>
          <p:spPr bwMode="auto">
            <a:xfrm>
              <a:off x="1920" y="388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AutoShape 16"/>
            <p:cNvSpPr>
              <a:spLocks noChangeArrowheads="1"/>
            </p:cNvSpPr>
            <p:nvPr/>
          </p:nvSpPr>
          <p:spPr bwMode="auto">
            <a:xfrm>
              <a:off x="2784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AutoShape 17"/>
            <p:cNvSpPr>
              <a:spLocks noChangeArrowheads="1"/>
            </p:cNvSpPr>
            <p:nvPr/>
          </p:nvSpPr>
          <p:spPr bwMode="auto">
            <a:xfrm>
              <a:off x="2112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>
              <a:off x="1440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1743" y="1209"/>
              <a:ext cx="323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all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758" y="1737"/>
              <a:ext cx="4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1478" y="1737"/>
              <a:ext cx="4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2198" y="1737"/>
              <a:ext cx="73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918" y="1737"/>
              <a:ext cx="726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supplier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H="1">
              <a:off x="864" y="1488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H="1">
              <a:off x="1632" y="1488"/>
              <a:ext cx="28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1920" y="148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1920" y="148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H="1">
              <a:off x="432" y="201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864" y="2016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864" y="2016"/>
              <a:ext cx="91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432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632" y="2016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1632" y="2016"/>
              <a:ext cx="13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2304" y="2016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>
              <a:off x="2304" y="2016"/>
              <a:ext cx="129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 flipH="1">
              <a:off x="1104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H="1">
              <a:off x="1776" y="2064"/>
              <a:ext cx="120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2976" y="206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2976" y="206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432" y="2640"/>
              <a:ext cx="43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432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 flipH="1">
              <a:off x="864" y="2640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1104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H="1">
              <a:off x="1488" y="2640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1776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 flipH="1">
              <a:off x="864" y="2640"/>
              <a:ext cx="15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2448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 flipH="1">
              <a:off x="1488" y="264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 flipH="1">
              <a:off x="2832" y="2640"/>
              <a:ext cx="19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 flipH="1">
              <a:off x="2832" y="2640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 flipH="1">
              <a:off x="2160" y="2640"/>
              <a:ext cx="144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Line 52"/>
            <p:cNvSpPr>
              <a:spLocks noChangeShapeType="1"/>
            </p:cNvSpPr>
            <p:nvPr/>
          </p:nvSpPr>
          <p:spPr bwMode="auto">
            <a:xfrm>
              <a:off x="864" y="3360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1488" y="3312"/>
              <a:ext cx="52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 flipH="1">
              <a:off x="2016" y="3312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 flipH="1">
              <a:off x="1968" y="3360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806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Text Box 58"/>
            <p:cNvSpPr txBox="1">
              <a:spLocks noChangeArrowheads="1"/>
            </p:cNvSpPr>
            <p:nvPr/>
          </p:nvSpPr>
          <p:spPr bwMode="auto">
            <a:xfrm>
              <a:off x="1430" y="2679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Text Box 59"/>
            <p:cNvSpPr txBox="1">
              <a:spLocks noChangeArrowheads="1"/>
            </p:cNvSpPr>
            <p:nvPr/>
          </p:nvSpPr>
          <p:spPr bwMode="auto">
            <a:xfrm>
              <a:off x="2102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auto">
            <a:xfrm>
              <a:off x="2678" y="2727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3" name="Text Box 61"/>
            <p:cNvSpPr txBox="1">
              <a:spLocks noChangeArrowheads="1"/>
            </p:cNvSpPr>
            <p:nvPr/>
          </p:nvSpPr>
          <p:spPr bwMode="auto">
            <a:xfrm>
              <a:off x="3398" y="2343"/>
              <a:ext cx="10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Text Box 63"/>
            <p:cNvSpPr txBox="1">
              <a:spLocks noChangeArrowheads="1"/>
            </p:cNvSpPr>
            <p:nvPr/>
          </p:nvSpPr>
          <p:spPr bwMode="auto">
            <a:xfrm>
              <a:off x="1046" y="3463"/>
              <a:ext cx="147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time,item,supplier</a:t>
              </a:r>
              <a:endParaRPr lang="en-US" altLang="zh-CN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Text Box 64"/>
            <p:cNvSpPr txBox="1">
              <a:spLocks noChangeArrowheads="1"/>
            </p:cNvSpPr>
            <p:nvPr/>
          </p:nvSpPr>
          <p:spPr bwMode="auto">
            <a:xfrm>
              <a:off x="1728" y="3024"/>
              <a:ext cx="172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 err="1">
                  <a:latin typeface="Corbel" charset="0"/>
                  <a:ea typeface="Corbel" charset="0"/>
                  <a:cs typeface="Corbel" charset="0"/>
                </a:rPr>
                <a:t>time,location,supplier</a:t>
              </a:r>
              <a:endParaRPr lang="en-US" altLang="zh-CN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Text Box 66"/>
            <p:cNvSpPr txBox="1">
              <a:spLocks noChangeArrowheads="1"/>
            </p:cNvSpPr>
            <p:nvPr/>
          </p:nvSpPr>
          <p:spPr bwMode="auto">
            <a:xfrm>
              <a:off x="2486" y="3447"/>
              <a:ext cx="1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Text Box 68"/>
            <p:cNvSpPr txBox="1">
              <a:spLocks noChangeArrowheads="1"/>
            </p:cNvSpPr>
            <p:nvPr/>
          </p:nvSpPr>
          <p:spPr bwMode="auto">
            <a:xfrm>
              <a:off x="4320" y="1296"/>
              <a:ext cx="13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0-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>
                  <a:latin typeface="Corbel" charset="0"/>
                  <a:ea typeface="Corbel" charset="0"/>
                  <a:cs typeface="Corbel" charset="0"/>
                </a:rPr>
                <a:t>apex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Text Box 69"/>
            <p:cNvSpPr txBox="1">
              <a:spLocks noChangeArrowheads="1"/>
            </p:cNvSpPr>
            <p:nvPr/>
          </p:nvSpPr>
          <p:spPr bwMode="auto">
            <a:xfrm>
              <a:off x="4310" y="1881"/>
              <a:ext cx="9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Corbel" charset="0"/>
                  <a:ea typeface="Corbel" charset="0"/>
                  <a:cs typeface="Corbel" charset="0"/>
                </a:rPr>
                <a:t>1-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Text Box 70"/>
            <p:cNvSpPr txBox="1">
              <a:spLocks noChangeArrowheads="1"/>
            </p:cNvSpPr>
            <p:nvPr/>
          </p:nvSpPr>
          <p:spPr bwMode="auto">
            <a:xfrm>
              <a:off x="4310" y="2553"/>
              <a:ext cx="9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2-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Text Box 71"/>
            <p:cNvSpPr txBox="1">
              <a:spLocks noChangeArrowheads="1"/>
            </p:cNvSpPr>
            <p:nvPr/>
          </p:nvSpPr>
          <p:spPr bwMode="auto">
            <a:xfrm>
              <a:off x="4310" y="3129"/>
              <a:ext cx="9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3-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Text Box 72"/>
            <p:cNvSpPr txBox="1">
              <a:spLocks noChangeArrowheads="1"/>
            </p:cNvSpPr>
            <p:nvPr/>
          </p:nvSpPr>
          <p:spPr bwMode="auto">
            <a:xfrm>
              <a:off x="4320" y="3705"/>
              <a:ext cx="131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4-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 dirty="0">
                  <a:latin typeface="Corbel" charset="0"/>
                  <a:ea typeface="Corbel" charset="0"/>
                  <a:cs typeface="Corbel" charset="0"/>
                </a:rPr>
                <a:t>base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06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Data Cube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200" dirty="0"/>
              <a:t>Data cube can be viewed as a lattice of cuboids  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The bottom-most cuboid is the base cuboid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The top-most cuboid (apex) contains only one cell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>
                <a:solidFill>
                  <a:srgbClr val="FF0000"/>
                </a:solidFill>
              </a:rPr>
              <a:t>How many cuboids in an n-dimensional cube with </a:t>
            </a:r>
            <a:r>
              <a:rPr lang="en-US" altLang="en-US" sz="2200" dirty="0" smtClean="0">
                <a:solidFill>
                  <a:srgbClr val="FF0000"/>
                </a:solidFill>
              </a:rPr>
              <a:t>L</a:t>
            </a:r>
            <a:r>
              <a:rPr lang="en-US" altLang="zh-CN" sz="2200" baseline="-25000" dirty="0" smtClean="0">
                <a:solidFill>
                  <a:srgbClr val="FF0000"/>
                </a:solidFill>
              </a:rPr>
              <a:t>i</a:t>
            </a:r>
            <a:r>
              <a:rPr lang="en-US" altLang="en-US" sz="2200" dirty="0" smtClean="0">
                <a:solidFill>
                  <a:srgbClr val="FF0000"/>
                </a:solidFill>
              </a:rPr>
              <a:t> levels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(at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the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i-th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dimension)</a:t>
            </a:r>
            <a:r>
              <a:rPr lang="en-US" altLang="en-US" sz="2200" dirty="0" smtClean="0">
                <a:solidFill>
                  <a:srgbClr val="FF0000"/>
                </a:solidFill>
              </a:rPr>
              <a:t>?</a:t>
            </a:r>
            <a:endParaRPr lang="en-US" altLang="en-US" sz="2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73"/>
          <p:cNvGrpSpPr>
            <a:grpSpLocks/>
          </p:cNvGrpSpPr>
          <p:nvPr/>
        </p:nvGrpSpPr>
        <p:grpSpPr bwMode="auto">
          <a:xfrm>
            <a:off x="2030278" y="3371340"/>
            <a:ext cx="6228598" cy="3424668"/>
            <a:chOff x="384" y="1209"/>
            <a:chExt cx="5263" cy="2823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1872" y="1440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>
              <a:off x="81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153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225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1728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97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2400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AutoShape 11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880" y="2016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816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>
              <a:off x="3552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AutoShape 15"/>
            <p:cNvSpPr>
              <a:spLocks noChangeArrowheads="1"/>
            </p:cNvSpPr>
            <p:nvPr/>
          </p:nvSpPr>
          <p:spPr bwMode="auto">
            <a:xfrm>
              <a:off x="1920" y="388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AutoShape 16"/>
            <p:cNvSpPr>
              <a:spLocks noChangeArrowheads="1"/>
            </p:cNvSpPr>
            <p:nvPr/>
          </p:nvSpPr>
          <p:spPr bwMode="auto">
            <a:xfrm>
              <a:off x="2784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AutoShape 17"/>
            <p:cNvSpPr>
              <a:spLocks noChangeArrowheads="1"/>
            </p:cNvSpPr>
            <p:nvPr/>
          </p:nvSpPr>
          <p:spPr bwMode="auto">
            <a:xfrm>
              <a:off x="2112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>
              <a:off x="1440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1743" y="1209"/>
              <a:ext cx="323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all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758" y="1737"/>
              <a:ext cx="4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1478" y="1737"/>
              <a:ext cx="4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2198" y="1737"/>
              <a:ext cx="73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918" y="1737"/>
              <a:ext cx="726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supplier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H="1">
              <a:off x="864" y="1488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H="1">
              <a:off x="1632" y="1488"/>
              <a:ext cx="28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1920" y="148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1920" y="148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H="1">
              <a:off x="432" y="201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864" y="2016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864" y="2016"/>
              <a:ext cx="91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432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632" y="2016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1632" y="2016"/>
              <a:ext cx="13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2304" y="2016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>
              <a:off x="2304" y="2016"/>
              <a:ext cx="129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 flipH="1">
              <a:off x="1104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H="1">
              <a:off x="1776" y="2064"/>
              <a:ext cx="120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2976" y="206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2976" y="206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432" y="2640"/>
              <a:ext cx="43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432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 flipH="1">
              <a:off x="864" y="2640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1104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H="1">
              <a:off x="1488" y="2640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1776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 flipH="1">
              <a:off x="864" y="2640"/>
              <a:ext cx="15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2448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 flipH="1">
              <a:off x="1488" y="264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 flipH="1">
              <a:off x="2832" y="2640"/>
              <a:ext cx="19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 flipH="1">
              <a:off x="2832" y="2640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 flipH="1">
              <a:off x="2160" y="2640"/>
              <a:ext cx="144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Line 52"/>
            <p:cNvSpPr>
              <a:spLocks noChangeShapeType="1"/>
            </p:cNvSpPr>
            <p:nvPr/>
          </p:nvSpPr>
          <p:spPr bwMode="auto">
            <a:xfrm>
              <a:off x="864" y="3360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1488" y="3312"/>
              <a:ext cx="52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 flipH="1">
              <a:off x="2016" y="3312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 flipH="1">
              <a:off x="1968" y="3360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806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Text Box 58"/>
            <p:cNvSpPr txBox="1">
              <a:spLocks noChangeArrowheads="1"/>
            </p:cNvSpPr>
            <p:nvPr/>
          </p:nvSpPr>
          <p:spPr bwMode="auto">
            <a:xfrm>
              <a:off x="1430" y="2679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Text Box 59"/>
            <p:cNvSpPr txBox="1">
              <a:spLocks noChangeArrowheads="1"/>
            </p:cNvSpPr>
            <p:nvPr/>
          </p:nvSpPr>
          <p:spPr bwMode="auto">
            <a:xfrm>
              <a:off x="2102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auto">
            <a:xfrm>
              <a:off x="2678" y="2727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3" name="Text Box 61"/>
            <p:cNvSpPr txBox="1">
              <a:spLocks noChangeArrowheads="1"/>
            </p:cNvSpPr>
            <p:nvPr/>
          </p:nvSpPr>
          <p:spPr bwMode="auto">
            <a:xfrm>
              <a:off x="3398" y="2343"/>
              <a:ext cx="10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Text Box 63"/>
            <p:cNvSpPr txBox="1">
              <a:spLocks noChangeArrowheads="1"/>
            </p:cNvSpPr>
            <p:nvPr/>
          </p:nvSpPr>
          <p:spPr bwMode="auto">
            <a:xfrm>
              <a:off x="1046" y="3463"/>
              <a:ext cx="147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time,item,supplier</a:t>
              </a:r>
              <a:endParaRPr lang="en-US" altLang="zh-CN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Text Box 64"/>
            <p:cNvSpPr txBox="1">
              <a:spLocks noChangeArrowheads="1"/>
            </p:cNvSpPr>
            <p:nvPr/>
          </p:nvSpPr>
          <p:spPr bwMode="auto">
            <a:xfrm>
              <a:off x="1728" y="3024"/>
              <a:ext cx="172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 err="1">
                  <a:latin typeface="Corbel" charset="0"/>
                  <a:ea typeface="Corbel" charset="0"/>
                  <a:cs typeface="Corbel" charset="0"/>
                </a:rPr>
                <a:t>time,location,supplier</a:t>
              </a:r>
              <a:endParaRPr lang="en-US" altLang="zh-CN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Text Box 66"/>
            <p:cNvSpPr txBox="1">
              <a:spLocks noChangeArrowheads="1"/>
            </p:cNvSpPr>
            <p:nvPr/>
          </p:nvSpPr>
          <p:spPr bwMode="auto">
            <a:xfrm>
              <a:off x="2486" y="3447"/>
              <a:ext cx="1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Text Box 68"/>
            <p:cNvSpPr txBox="1">
              <a:spLocks noChangeArrowheads="1"/>
            </p:cNvSpPr>
            <p:nvPr/>
          </p:nvSpPr>
          <p:spPr bwMode="auto">
            <a:xfrm>
              <a:off x="4320" y="1296"/>
              <a:ext cx="13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0-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>
                  <a:latin typeface="Corbel" charset="0"/>
                  <a:ea typeface="Corbel" charset="0"/>
                  <a:cs typeface="Corbel" charset="0"/>
                </a:rPr>
                <a:t>apex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Text Box 69"/>
            <p:cNvSpPr txBox="1">
              <a:spLocks noChangeArrowheads="1"/>
            </p:cNvSpPr>
            <p:nvPr/>
          </p:nvSpPr>
          <p:spPr bwMode="auto">
            <a:xfrm>
              <a:off x="4310" y="1881"/>
              <a:ext cx="9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Corbel" charset="0"/>
                  <a:ea typeface="Corbel" charset="0"/>
                  <a:cs typeface="Corbel" charset="0"/>
                </a:rPr>
                <a:t>1-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Text Box 70"/>
            <p:cNvSpPr txBox="1">
              <a:spLocks noChangeArrowheads="1"/>
            </p:cNvSpPr>
            <p:nvPr/>
          </p:nvSpPr>
          <p:spPr bwMode="auto">
            <a:xfrm>
              <a:off x="4310" y="2553"/>
              <a:ext cx="9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2-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Text Box 71"/>
            <p:cNvSpPr txBox="1">
              <a:spLocks noChangeArrowheads="1"/>
            </p:cNvSpPr>
            <p:nvPr/>
          </p:nvSpPr>
          <p:spPr bwMode="auto">
            <a:xfrm>
              <a:off x="4310" y="3129"/>
              <a:ext cx="9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3-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Text Box 72"/>
            <p:cNvSpPr txBox="1">
              <a:spLocks noChangeArrowheads="1"/>
            </p:cNvSpPr>
            <p:nvPr/>
          </p:nvSpPr>
          <p:spPr bwMode="auto">
            <a:xfrm>
              <a:off x="4320" y="3705"/>
              <a:ext cx="131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4-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 dirty="0">
                  <a:latin typeface="Corbel" charset="0"/>
                  <a:ea typeface="Corbel" charset="0"/>
                  <a:cs typeface="Corbel" charset="0"/>
                </a:rPr>
                <a:t>base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50431"/>
              </p:ext>
            </p:extLst>
          </p:nvPr>
        </p:nvGraphicFramePr>
        <p:xfrm>
          <a:off x="192891" y="3814973"/>
          <a:ext cx="21717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Equation" r:id="rId4" imgW="1295400" imgH="584200" progId="Equation.3">
                  <p:embed/>
                </p:oleObj>
              </mc:Choice>
              <mc:Fallback>
                <p:oleObj name="Equation" r:id="rId4" imgW="12954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91" y="3814973"/>
                        <a:ext cx="21717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3013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Data Cube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Data cube can be viewed as a lattice of cuboids 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The bottom-most cuboid is the base cuboid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The top-most cuboid (apex) contains only one cell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How many cuboids in an n-dimensional cube with L levels?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Materialization of data cube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/>
              <a:t>Full materialization</a:t>
            </a:r>
            <a:r>
              <a:rPr lang="en-US" altLang="en-US" sz="2400" dirty="0"/>
              <a:t>: Materialize </a:t>
            </a:r>
            <a:r>
              <a:rPr lang="en-US" altLang="en-US" sz="2400" u="sng" dirty="0"/>
              <a:t>every</a:t>
            </a:r>
            <a:r>
              <a:rPr lang="en-US" altLang="en-US" sz="2400" dirty="0"/>
              <a:t> (cuboid) 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/>
              <a:t>No materialization</a:t>
            </a:r>
            <a:r>
              <a:rPr lang="en-US" altLang="en-US" sz="2400" dirty="0"/>
              <a:t>: Materialize </a:t>
            </a:r>
            <a:r>
              <a:rPr lang="en-US" altLang="en-US" sz="2400" u="sng" dirty="0"/>
              <a:t>none </a:t>
            </a:r>
            <a:r>
              <a:rPr lang="en-US" altLang="en-US" sz="2400" dirty="0"/>
              <a:t>(cuboid)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/>
              <a:t>Partial materialization</a:t>
            </a:r>
            <a:r>
              <a:rPr lang="en-US" altLang="en-US" sz="2400" dirty="0"/>
              <a:t>:  Materialize </a:t>
            </a:r>
            <a:r>
              <a:rPr lang="en-US" altLang="en-US" sz="2400" u="sng" dirty="0"/>
              <a:t>some</a:t>
            </a:r>
            <a:r>
              <a:rPr lang="en-US" altLang="en-US" sz="2400" dirty="0"/>
              <a:t> cuboids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Which cuboids to materialize? </a:t>
            </a:r>
          </a:p>
          <a:p>
            <a:pPr lvl="3">
              <a:spcAft>
                <a:spcPts val="600"/>
              </a:spcAft>
            </a:pPr>
            <a:r>
              <a:rPr lang="en-US" altLang="en-US" sz="2400" dirty="0"/>
              <a:t>Selection based on size, sharing, access frequency, etc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7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“Compute Cube”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altLang="en-US" sz="2400" dirty="0"/>
              <a:t>Cube definition and computation in DMQL</a:t>
            </a:r>
          </a:p>
          <a:p>
            <a:pPr lvl="2" algn="just">
              <a:buNone/>
            </a:pPr>
            <a:r>
              <a:rPr lang="en-US" altLang="en-US" dirty="0">
                <a:solidFill>
                  <a:schemeClr val="hlink"/>
                </a:solidFill>
              </a:rPr>
              <a:t>define cube </a:t>
            </a:r>
            <a:r>
              <a:rPr lang="en-US" altLang="en-US" dirty="0"/>
              <a:t>sales [item, city, year]: sum (</a:t>
            </a:r>
            <a:r>
              <a:rPr lang="en-US" altLang="en-US" dirty="0" err="1"/>
              <a:t>sales_in_dollars</a:t>
            </a:r>
            <a:r>
              <a:rPr lang="en-US" altLang="en-US" dirty="0"/>
              <a:t>)</a:t>
            </a:r>
            <a:endParaRPr lang="en-US" altLang="en-US" dirty="0">
              <a:solidFill>
                <a:schemeClr val="hlink"/>
              </a:solidFill>
            </a:endParaRPr>
          </a:p>
          <a:p>
            <a:pPr lvl="2" algn="just">
              <a:buNone/>
            </a:pPr>
            <a:r>
              <a:rPr lang="en-US" altLang="en-US" dirty="0">
                <a:solidFill>
                  <a:schemeClr val="hlink"/>
                </a:solidFill>
              </a:rPr>
              <a:t>compute cube</a:t>
            </a:r>
            <a:r>
              <a:rPr lang="en-US" altLang="en-US" dirty="0"/>
              <a:t> sales</a:t>
            </a:r>
          </a:p>
          <a:p>
            <a:pPr algn="just"/>
            <a:r>
              <a:rPr lang="en-US" altLang="en-US" sz="2400" dirty="0"/>
              <a:t>Transform it into a SQL-like language (with a new operator </a:t>
            </a:r>
            <a:r>
              <a:rPr lang="en-US" altLang="en-US" sz="2400" dirty="0">
                <a:solidFill>
                  <a:schemeClr val="hlink"/>
                </a:solidFill>
              </a:rPr>
              <a:t>cube by</a:t>
            </a:r>
            <a:r>
              <a:rPr lang="en-US" altLang="en-US" sz="2400" dirty="0"/>
              <a:t>, introduced by </a:t>
            </a:r>
            <a:r>
              <a:rPr lang="en-US" altLang="en-US" sz="2400" b="1" dirty="0">
                <a:solidFill>
                  <a:srgbClr val="00B050"/>
                </a:solidFill>
              </a:rPr>
              <a:t>Gray et al.</a:t>
            </a:r>
            <a:r>
              <a:rPr lang="en-US" altLang="en-US" sz="2400" b="1" dirty="0" smtClean="0">
                <a:solidFill>
                  <a:srgbClr val="00B050"/>
                </a:solidFill>
              </a:rPr>
              <a:t>’9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7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lvl="2" algn="just">
              <a:buNone/>
            </a:pPr>
            <a:r>
              <a:rPr lang="en-US" altLang="en-US" dirty="0"/>
              <a:t>SELECT item, city, year, SUM (amount)</a:t>
            </a:r>
          </a:p>
          <a:p>
            <a:pPr lvl="2" algn="just">
              <a:buNone/>
            </a:pPr>
            <a:r>
              <a:rPr lang="en-US" altLang="en-US" dirty="0"/>
              <a:t>FROM SALES</a:t>
            </a:r>
          </a:p>
          <a:p>
            <a:pPr lvl="2" algn="just">
              <a:buNone/>
            </a:pPr>
            <a:r>
              <a:rPr lang="en-US" altLang="en-US" dirty="0">
                <a:solidFill>
                  <a:schemeClr val="hlink"/>
                </a:solidFill>
              </a:rPr>
              <a:t>CUBE BY</a:t>
            </a:r>
            <a:r>
              <a:rPr lang="en-US" altLang="en-US" dirty="0"/>
              <a:t> item, city, year</a:t>
            </a:r>
            <a:endParaRPr lang="en-US" altLang="en-US" i="1" dirty="0"/>
          </a:p>
          <a:p>
            <a:pPr algn="just"/>
            <a:r>
              <a:rPr lang="en-US" altLang="en-US" sz="2400" dirty="0"/>
              <a:t>Need compute the following Group-</a:t>
            </a:r>
            <a:r>
              <a:rPr lang="en-US" altLang="en-US" sz="2400" dirty="0" err="1"/>
              <a:t>Bys</a:t>
            </a:r>
            <a:r>
              <a:rPr lang="en-US" altLang="en-US" sz="2400" i="1" dirty="0"/>
              <a:t> </a:t>
            </a:r>
          </a:p>
          <a:p>
            <a:pPr algn="just">
              <a:buNone/>
            </a:pPr>
            <a:r>
              <a:rPr lang="en-US" altLang="en-US" sz="1900" dirty="0" smtClean="0">
                <a:solidFill>
                  <a:srgbClr val="FF0000"/>
                </a:solidFill>
              </a:rPr>
              <a:t>(</a:t>
            </a:r>
            <a:r>
              <a:rPr lang="en-US" altLang="zh-CN" sz="1900" dirty="0" smtClean="0">
                <a:solidFill>
                  <a:srgbClr val="FF3300"/>
                </a:solidFill>
              </a:rPr>
              <a:t>year</a:t>
            </a:r>
            <a:r>
              <a:rPr lang="en-US" altLang="en-US" sz="1900" dirty="0" smtClean="0">
                <a:solidFill>
                  <a:srgbClr val="FF3300"/>
                </a:solidFill>
              </a:rPr>
              <a:t>, </a:t>
            </a:r>
            <a:r>
              <a:rPr lang="en-US" altLang="en-US" sz="1900" dirty="0">
                <a:solidFill>
                  <a:srgbClr val="FF3300"/>
                </a:solidFill>
              </a:rPr>
              <a:t>product, customer),</a:t>
            </a:r>
          </a:p>
          <a:p>
            <a:pPr algn="just">
              <a:buNone/>
            </a:pPr>
            <a:r>
              <a:rPr lang="en-US" altLang="en-US" sz="1900" dirty="0" smtClean="0">
                <a:solidFill>
                  <a:srgbClr val="FF3300"/>
                </a:solidFill>
              </a:rPr>
              <a:t>(</a:t>
            </a:r>
            <a:r>
              <a:rPr lang="en-US" altLang="zh-CN" sz="1900" dirty="0" smtClean="0">
                <a:solidFill>
                  <a:srgbClr val="FF3300"/>
                </a:solidFill>
              </a:rPr>
              <a:t>year</a:t>
            </a:r>
            <a:r>
              <a:rPr lang="en-US" altLang="en-US" sz="1900" dirty="0" smtClean="0">
                <a:solidFill>
                  <a:srgbClr val="FF3300"/>
                </a:solidFill>
              </a:rPr>
              <a:t>, </a:t>
            </a:r>
            <a:r>
              <a:rPr lang="en-US" altLang="en-US" sz="1900" dirty="0">
                <a:solidFill>
                  <a:srgbClr val="FF3300"/>
                </a:solidFill>
              </a:rPr>
              <a:t>product</a:t>
            </a:r>
            <a:r>
              <a:rPr lang="en-US" altLang="en-US" sz="1900" dirty="0" smtClean="0">
                <a:solidFill>
                  <a:srgbClr val="FF3300"/>
                </a:solidFill>
              </a:rPr>
              <a:t>),</a:t>
            </a:r>
            <a:r>
              <a:rPr lang="zh-CN" altLang="en-US" sz="1900" dirty="0" smtClean="0">
                <a:solidFill>
                  <a:srgbClr val="FF3300"/>
                </a:solidFill>
              </a:rPr>
              <a:t> </a:t>
            </a:r>
            <a:r>
              <a:rPr lang="en-US" altLang="en-US" sz="1900" dirty="0" smtClean="0">
                <a:solidFill>
                  <a:srgbClr val="FF3300"/>
                </a:solidFill>
              </a:rPr>
              <a:t>(</a:t>
            </a:r>
            <a:r>
              <a:rPr lang="en-US" altLang="zh-CN" sz="1900" dirty="0">
                <a:solidFill>
                  <a:srgbClr val="FF3300"/>
                </a:solidFill>
              </a:rPr>
              <a:t>year</a:t>
            </a:r>
            <a:r>
              <a:rPr lang="en-US" altLang="en-US" sz="1900" dirty="0" smtClean="0">
                <a:solidFill>
                  <a:srgbClr val="FF3300"/>
                </a:solidFill>
              </a:rPr>
              <a:t>, </a:t>
            </a:r>
            <a:r>
              <a:rPr lang="en-US" altLang="en-US" sz="1900" dirty="0">
                <a:solidFill>
                  <a:srgbClr val="FF3300"/>
                </a:solidFill>
              </a:rPr>
              <a:t>customer), (product, customer),</a:t>
            </a:r>
          </a:p>
          <a:p>
            <a:pPr algn="just">
              <a:buNone/>
            </a:pPr>
            <a:r>
              <a:rPr lang="en-US" altLang="en-US" sz="1900" dirty="0" smtClean="0">
                <a:solidFill>
                  <a:srgbClr val="FF3300"/>
                </a:solidFill>
              </a:rPr>
              <a:t>(</a:t>
            </a:r>
            <a:r>
              <a:rPr lang="en-US" altLang="zh-CN" sz="1900" dirty="0">
                <a:solidFill>
                  <a:srgbClr val="FF3300"/>
                </a:solidFill>
              </a:rPr>
              <a:t>year</a:t>
            </a:r>
            <a:r>
              <a:rPr lang="en-US" altLang="en-US" sz="1900" dirty="0" smtClean="0">
                <a:solidFill>
                  <a:srgbClr val="FF3300"/>
                </a:solidFill>
              </a:rPr>
              <a:t>), </a:t>
            </a:r>
            <a:r>
              <a:rPr lang="en-US" altLang="en-US" sz="1900" dirty="0">
                <a:solidFill>
                  <a:srgbClr val="FF3300"/>
                </a:solidFill>
              </a:rPr>
              <a:t>(product), (customer)</a:t>
            </a:r>
          </a:p>
          <a:p>
            <a:pPr algn="just">
              <a:buNone/>
            </a:pPr>
            <a:r>
              <a:rPr lang="en-US" altLang="en-US" sz="1900" dirty="0">
                <a:solidFill>
                  <a:srgbClr val="FF3300"/>
                </a:solidFill>
              </a:rPr>
              <a:t>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5037137" y="3625849"/>
            <a:ext cx="3987800" cy="3095626"/>
            <a:chOff x="3056" y="2160"/>
            <a:chExt cx="2512" cy="1950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V="1">
              <a:off x="4356" y="3408"/>
              <a:ext cx="672" cy="480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H="1" flipV="1">
              <a:off x="4376" y="3384"/>
              <a:ext cx="1" cy="528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712" y="3432"/>
              <a:ext cx="664" cy="480"/>
            </a:xfrm>
            <a:custGeom>
              <a:avLst/>
              <a:gdLst>
                <a:gd name="T0" fmla="*/ 664 w 664"/>
                <a:gd name="T1" fmla="*/ 480 h 480"/>
                <a:gd name="T2" fmla="*/ 0 w 664"/>
                <a:gd name="T3" fmla="*/ 0 h 480"/>
                <a:gd name="T4" fmla="*/ 0 60000 65536"/>
                <a:gd name="T5" fmla="*/ 0 60000 65536"/>
                <a:gd name="T6" fmla="*/ 0 w 664"/>
                <a:gd name="T7" fmla="*/ 0 h 480"/>
                <a:gd name="T8" fmla="*/ 664 w 664"/>
                <a:gd name="T9" fmla="*/ 480 h 4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4" h="480">
                  <a:moveTo>
                    <a:pt x="664" y="4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032" y="2688"/>
              <a:ext cx="5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(item)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704" y="2808"/>
              <a:ext cx="1" cy="624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704" y="2808"/>
              <a:ext cx="672" cy="576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5048" y="2856"/>
              <a:ext cx="1" cy="576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4376" y="2808"/>
              <a:ext cx="672" cy="624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H="1" flipV="1">
              <a:off x="4424" y="2376"/>
              <a:ext cx="624" cy="480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3704" y="2376"/>
              <a:ext cx="720" cy="432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376" y="2376"/>
              <a:ext cx="48" cy="432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354" y="2688"/>
              <a:ext cx="3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(city)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4337" y="2160"/>
              <a:ext cx="2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704" y="2808"/>
              <a:ext cx="672" cy="624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4376" y="2856"/>
              <a:ext cx="672" cy="528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5027" y="2688"/>
              <a:ext cx="34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(year)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056" y="3360"/>
              <a:ext cx="6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(city, item)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032" y="3360"/>
              <a:ext cx="6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(city, year)</a:t>
              </a:r>
              <a:endParaRPr lang="en-US" altLang="en-US" sz="1800" u="sng" dirty="0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4874" y="3360"/>
              <a:ext cx="69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(item, year)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3877" y="3936"/>
              <a:ext cx="97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(city, item, year)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52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0859"/>
            <a:ext cx="8229600" cy="837675"/>
          </a:xfrm>
          <a:ln>
            <a:solidFill>
              <a:srgbClr val="FF0000"/>
            </a:solidFill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5313"/>
            <a:ext cx="5737700" cy="44083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62034" y="2879429"/>
            <a:ext cx="475023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i="1" dirty="0" err="1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Surajit</a:t>
            </a:r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b="1" i="1" dirty="0" err="1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Chaudhuri</a:t>
            </a:r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is a computer scientist best known for his contributions to database management systems. He is currently a </a:t>
            </a:r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distinguished scientist at Microsoft Research</a:t>
            </a:r>
            <a:r>
              <a:rPr lang="en-US" sz="1600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, where he leads the Data Management, Exploration and Mining group.</a:t>
            </a:r>
            <a:endParaRPr lang="en-US" sz="1600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62034" y="4202868"/>
            <a:ext cx="4750231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Adam Bosworth </a:t>
            </a:r>
            <a:r>
              <a:rPr lang="en-US" sz="1600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is a former </a:t>
            </a:r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Vice President of Product Management at Google Inc</a:t>
            </a:r>
            <a:r>
              <a:rPr lang="en-US" sz="1600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. from 2004–2007; prior to that, he was senior VP Engineering and Chief Software Architect at BEA Systems responsible for ...</a:t>
            </a:r>
            <a:endParaRPr lang="en-US" sz="1600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2034" y="5288340"/>
            <a:ext cx="4572000" cy="156966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600" b="1" i="1" dirty="0"/>
              <a:t>Hamid </a:t>
            </a:r>
            <a:r>
              <a:rPr lang="en-US" sz="1600" b="1" i="1" dirty="0" err="1"/>
              <a:t>Pirahesh</a:t>
            </a:r>
            <a:r>
              <a:rPr lang="en-US" sz="1600" i="1" dirty="0"/>
              <a:t>, Ph.D., is </a:t>
            </a:r>
            <a:r>
              <a:rPr lang="en-US" sz="1600" b="1" i="1" dirty="0"/>
              <a:t>an IBM fellow, ACM Fellow and a senior manager responsible for the exploratory database department at IBM Research </a:t>
            </a:r>
            <a:r>
              <a:rPr lang="en-US" sz="1600" i="1" dirty="0"/>
              <a:t>- </a:t>
            </a:r>
            <a:r>
              <a:rPr lang="en-US" sz="1600" i="1" dirty="0" err="1"/>
              <a:t>Almaden</a:t>
            </a:r>
            <a:r>
              <a:rPr lang="en-US" sz="1600" i="1" dirty="0"/>
              <a:t> in San Jose, California. Dr. Hamid </a:t>
            </a:r>
            <a:r>
              <a:rPr lang="en-US" sz="1600" i="1" dirty="0" err="1"/>
              <a:t>Pirahesh</a:t>
            </a:r>
            <a:r>
              <a:rPr lang="en-US" sz="1600" i="1" dirty="0"/>
              <a:t> is the senior manager at IBM </a:t>
            </a:r>
            <a:r>
              <a:rPr lang="en-US" sz="1600" i="1" dirty="0" err="1"/>
              <a:t>Almaden</a:t>
            </a:r>
            <a:r>
              <a:rPr lang="en-US" sz="1600" i="1" dirty="0"/>
              <a:t> Research Center in San Jose, California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59365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551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2800" b="1" dirty="0" err="1"/>
              <a:t>jimgray.azurewebsites.net</a:t>
            </a:r>
            <a:r>
              <a:rPr lang="en-US" sz="2800" b="1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575" y="592137"/>
            <a:ext cx="10988575" cy="57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65"/>
            <a:ext cx="5296815" cy="6396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8244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en.wikipedia.org</a:t>
            </a:r>
            <a:r>
              <a:rPr lang="en-US" sz="2400" b="1" dirty="0"/>
              <a:t>/wiki/</a:t>
            </a:r>
            <a:r>
              <a:rPr lang="en-US" sz="2400" b="1" dirty="0" err="1"/>
              <a:t>Jim_Gray</a:t>
            </a:r>
            <a:r>
              <a:rPr lang="en-US" sz="2400" b="1" dirty="0"/>
              <a:t>_(</a:t>
            </a:r>
            <a:r>
              <a:rPr lang="en-US" sz="2400" b="1" dirty="0" err="1"/>
              <a:t>computer_scientist</a:t>
            </a:r>
            <a:r>
              <a:rPr lang="en-US" sz="2400" b="1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2" y="461665"/>
            <a:ext cx="3737408" cy="4397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2" y="4997523"/>
            <a:ext cx="3698680" cy="91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95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Processing OLAP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en-US" sz="2000" b="1" dirty="0"/>
              <a:t>Determine which operations</a:t>
            </a:r>
            <a:r>
              <a:rPr lang="en-US" altLang="en-US" sz="2000" dirty="0"/>
              <a:t> should be performed on the available cuboids</a:t>
            </a:r>
          </a:p>
          <a:p>
            <a:pPr lvl="1">
              <a:spcAft>
                <a:spcPts val="200"/>
              </a:spcAft>
            </a:pPr>
            <a:r>
              <a:rPr lang="en-US" altLang="en-US" sz="2000" dirty="0"/>
              <a:t>Transform drill, roll, etc. into corresponding SQL and/or OLAP operations, e.g., dice = selection + projection</a:t>
            </a:r>
          </a:p>
          <a:p>
            <a:pPr>
              <a:spcAft>
                <a:spcPts val="200"/>
              </a:spcAft>
            </a:pPr>
            <a:r>
              <a:rPr lang="en-US" altLang="en-US" sz="2000" b="1" dirty="0"/>
              <a:t>Determine which materialized cuboid(s)</a:t>
            </a:r>
            <a:r>
              <a:rPr lang="en-US" altLang="en-US" sz="2000" dirty="0"/>
              <a:t> should be selected for OLAP op.</a:t>
            </a:r>
          </a:p>
          <a:p>
            <a:pPr lvl="1">
              <a:spcAft>
                <a:spcPts val="200"/>
              </a:spcAft>
            </a:pPr>
            <a:r>
              <a:rPr lang="en-US" altLang="en-US" sz="2000" dirty="0"/>
              <a:t>Let the query to be processed be on {</a:t>
            </a:r>
            <a:r>
              <a:rPr lang="en-US" altLang="en-US" sz="2000" i="1" dirty="0"/>
              <a:t>brand,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 with the condition “</a:t>
            </a:r>
            <a:r>
              <a:rPr lang="en-US" altLang="en-US" sz="2000" i="1" dirty="0"/>
              <a:t>year = 2004</a:t>
            </a:r>
            <a:r>
              <a:rPr lang="en-US" altLang="en-US" sz="2000" dirty="0"/>
              <a:t>”, and there are 4 materialized cuboids available: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1) {</a:t>
            </a:r>
            <a:r>
              <a:rPr lang="en-US" altLang="en-US" sz="2000" i="1" dirty="0"/>
              <a:t>year, </a:t>
            </a:r>
            <a:r>
              <a:rPr lang="en-US" altLang="en-US" sz="2000" i="1" dirty="0" err="1"/>
              <a:t>item_name</a:t>
            </a:r>
            <a:r>
              <a:rPr lang="en-US" altLang="en-US" sz="2000" i="1" dirty="0"/>
              <a:t>, city</a:t>
            </a:r>
            <a:r>
              <a:rPr lang="en-US" altLang="en-US" sz="2000" dirty="0"/>
              <a:t>}  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2) {</a:t>
            </a:r>
            <a:r>
              <a:rPr lang="en-US" altLang="en-US" sz="2000" i="1" dirty="0"/>
              <a:t>year, brand, country</a:t>
            </a:r>
            <a:r>
              <a:rPr lang="en-US" altLang="en-US" sz="2000" dirty="0"/>
              <a:t>}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3) {</a:t>
            </a:r>
            <a:r>
              <a:rPr lang="en-US" altLang="en-US" sz="2000" i="1" dirty="0"/>
              <a:t>year, brand,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4) {</a:t>
            </a:r>
            <a:r>
              <a:rPr lang="en-US" altLang="en-US" sz="2000" i="1" dirty="0" err="1"/>
              <a:t>item_name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  where </a:t>
            </a:r>
            <a:r>
              <a:rPr lang="en-US" altLang="en-US" sz="2000" i="1" dirty="0"/>
              <a:t>year = 2004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Which should be selected to process the query</a:t>
            </a:r>
            <a:r>
              <a:rPr lang="en-US" altLang="en-US" sz="2000" dirty="0" smtClean="0"/>
              <a:t>?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5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Processing OLAP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en-US" sz="2000" b="1" dirty="0"/>
              <a:t>Determine which operations</a:t>
            </a:r>
            <a:r>
              <a:rPr lang="en-US" altLang="en-US" sz="2000" dirty="0"/>
              <a:t> should be performed on the available cuboids</a:t>
            </a:r>
          </a:p>
          <a:p>
            <a:pPr lvl="1">
              <a:spcAft>
                <a:spcPts val="200"/>
              </a:spcAft>
            </a:pPr>
            <a:r>
              <a:rPr lang="en-US" altLang="en-US" sz="2000" dirty="0"/>
              <a:t>Transform drill, roll, etc. into corresponding SQL and/or OLAP operations, e.g., dice = selection + projection</a:t>
            </a:r>
          </a:p>
          <a:p>
            <a:pPr>
              <a:spcAft>
                <a:spcPts val="200"/>
              </a:spcAft>
            </a:pPr>
            <a:r>
              <a:rPr lang="en-US" altLang="en-US" sz="2000" b="1" dirty="0"/>
              <a:t>Determine which materialized cuboid(s)</a:t>
            </a:r>
            <a:r>
              <a:rPr lang="en-US" altLang="en-US" sz="2000" dirty="0"/>
              <a:t> should be selected for OLAP op.</a:t>
            </a:r>
          </a:p>
          <a:p>
            <a:pPr lvl="1">
              <a:spcAft>
                <a:spcPts val="200"/>
              </a:spcAft>
            </a:pPr>
            <a:r>
              <a:rPr lang="en-US" altLang="en-US" sz="2000" dirty="0"/>
              <a:t>Let the query to be processed be on {</a:t>
            </a:r>
            <a:r>
              <a:rPr lang="en-US" altLang="en-US" sz="2000" i="1" dirty="0"/>
              <a:t>brand,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 with the condition “</a:t>
            </a:r>
            <a:r>
              <a:rPr lang="en-US" altLang="en-US" sz="2000" i="1" dirty="0"/>
              <a:t>year = 2004</a:t>
            </a:r>
            <a:r>
              <a:rPr lang="en-US" altLang="en-US" sz="2000" dirty="0"/>
              <a:t>”, and there are 4 materialized cuboids available: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1) {</a:t>
            </a:r>
            <a:r>
              <a:rPr lang="en-US" altLang="en-US" sz="2000" i="1" dirty="0"/>
              <a:t>year, </a:t>
            </a:r>
            <a:r>
              <a:rPr lang="en-US" altLang="en-US" sz="2000" i="1" dirty="0" err="1"/>
              <a:t>item_name</a:t>
            </a:r>
            <a:r>
              <a:rPr lang="en-US" altLang="en-US" sz="2000" i="1" dirty="0"/>
              <a:t>, city</a:t>
            </a:r>
            <a:r>
              <a:rPr lang="en-US" altLang="en-US" sz="2000" dirty="0"/>
              <a:t>}  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2) {</a:t>
            </a:r>
            <a:r>
              <a:rPr lang="en-US" altLang="en-US" sz="2000" i="1" dirty="0"/>
              <a:t>year, brand, country</a:t>
            </a:r>
            <a:r>
              <a:rPr lang="en-US" altLang="en-US" sz="2000" dirty="0"/>
              <a:t>}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3) {</a:t>
            </a:r>
            <a:r>
              <a:rPr lang="en-US" altLang="en-US" sz="2000" i="1" dirty="0"/>
              <a:t>year, brand,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 smtClean="0"/>
              <a:t>}</a:t>
            </a:r>
            <a:r>
              <a:rPr lang="zh-CN" altLang="en-US" sz="2000" dirty="0" smtClean="0"/>
              <a:t> </a:t>
            </a:r>
            <a:r>
              <a:rPr lang="zh-CN" altLang="en-US" sz="2000" b="1" dirty="0" smtClean="0">
                <a:solidFill>
                  <a:srgbClr val="00B050"/>
                </a:solidFill>
              </a:rPr>
              <a:t>√</a:t>
            </a:r>
            <a:endParaRPr lang="en-US" altLang="en-US" sz="2000" b="1" dirty="0">
              <a:solidFill>
                <a:srgbClr val="00B050"/>
              </a:solidFill>
            </a:endParaRP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4) {</a:t>
            </a:r>
            <a:r>
              <a:rPr lang="en-US" altLang="en-US" sz="2000" i="1" dirty="0" err="1"/>
              <a:t>item_name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  where </a:t>
            </a:r>
            <a:r>
              <a:rPr lang="en-US" altLang="en-US" sz="2000" i="1" dirty="0"/>
              <a:t>year = 2004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Which should be selected to process the query</a:t>
            </a:r>
            <a:r>
              <a:rPr lang="en-US" altLang="en-US" sz="2000" dirty="0" smtClean="0"/>
              <a:t>?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0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Defined in many different ways, but not rigorously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 decision support database that is maintained </a:t>
            </a:r>
            <a:r>
              <a:rPr lang="en-US" altLang="en-US" sz="2400" dirty="0">
                <a:solidFill>
                  <a:schemeClr val="hlink"/>
                </a:solidFill>
              </a:rPr>
              <a:t>separately </a:t>
            </a:r>
            <a:r>
              <a:rPr lang="en-US" altLang="en-US" sz="2400" dirty="0"/>
              <a:t>from the organization’s operational database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Support </a:t>
            </a:r>
            <a:r>
              <a:rPr lang="en-US" altLang="en-US" sz="2400" dirty="0">
                <a:solidFill>
                  <a:schemeClr val="hlink"/>
                </a:solidFill>
              </a:rPr>
              <a:t>information processing</a:t>
            </a:r>
            <a:r>
              <a:rPr lang="en-US" altLang="en-US" sz="2400" dirty="0"/>
              <a:t> by providing a solid platform of consolidated, </a:t>
            </a:r>
            <a:r>
              <a:rPr lang="en-US" altLang="en-US" sz="2400" dirty="0">
                <a:solidFill>
                  <a:srgbClr val="C00000"/>
                </a:solidFill>
              </a:rPr>
              <a:t>historical data for </a:t>
            </a:r>
            <a:r>
              <a:rPr lang="en-US" altLang="en-US" sz="2400" dirty="0" smtClean="0">
                <a:solidFill>
                  <a:srgbClr val="C00000"/>
                </a:solidFill>
              </a:rPr>
              <a:t>analysis</a:t>
            </a:r>
            <a:endParaRPr lang="en-US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6" y="3971132"/>
            <a:ext cx="4093888" cy="2268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84" y="3972561"/>
            <a:ext cx="3063875" cy="2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64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OLAP Server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b="1" u="sng" dirty="0"/>
              <a:t>Relational OLAP (ROLAP)</a:t>
            </a:r>
            <a:r>
              <a:rPr lang="en-US" altLang="en-US" sz="2400" b="1" dirty="0"/>
              <a:t> </a:t>
            </a:r>
          </a:p>
          <a:p>
            <a:pPr lvl="1"/>
            <a:r>
              <a:rPr lang="en-US" altLang="en-US" sz="2400" dirty="0"/>
              <a:t>Use relational or extended-relational DBMS to store and manage warehouse data and OLAP middle ware</a:t>
            </a:r>
          </a:p>
          <a:p>
            <a:pPr lvl="1"/>
            <a:r>
              <a:rPr lang="en-US" altLang="en-US" sz="2400" dirty="0"/>
              <a:t>Include optimization of DBMS backend, implementation of aggregation navigation logic, and additional tools and services</a:t>
            </a:r>
          </a:p>
          <a:p>
            <a:pPr lvl="1"/>
            <a:r>
              <a:rPr lang="en-US" altLang="en-US" sz="2400" dirty="0"/>
              <a:t>Greater scalability</a:t>
            </a:r>
          </a:p>
          <a:p>
            <a:r>
              <a:rPr lang="en-US" altLang="en-US" sz="2400" b="1" u="sng" dirty="0"/>
              <a:t>Multidimensional OLAP (MOLAP)</a:t>
            </a:r>
            <a:r>
              <a:rPr lang="en-US" altLang="en-US" sz="2400" b="1" dirty="0"/>
              <a:t> </a:t>
            </a:r>
          </a:p>
          <a:p>
            <a:pPr lvl="1"/>
            <a:r>
              <a:rPr lang="en-US" altLang="en-US" sz="2400" dirty="0"/>
              <a:t>Sparse array-based multidimensional storage engine </a:t>
            </a:r>
          </a:p>
          <a:p>
            <a:pPr lvl="1"/>
            <a:r>
              <a:rPr lang="en-US" altLang="en-US" sz="2400" dirty="0"/>
              <a:t>Fast indexing to pre-computed summarized data</a:t>
            </a:r>
          </a:p>
          <a:p>
            <a:r>
              <a:rPr lang="en-US" altLang="en-US" sz="2400" b="1" u="sng" dirty="0"/>
              <a:t>Hybrid OLAP (HOLAP)</a:t>
            </a:r>
            <a:r>
              <a:rPr lang="en-US" altLang="en-US" sz="2400" b="1" dirty="0"/>
              <a:t> </a:t>
            </a:r>
            <a:r>
              <a:rPr lang="en-US" altLang="en-US" sz="2400" dirty="0"/>
              <a:t>(e.g., Microsoft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)</a:t>
            </a:r>
          </a:p>
          <a:p>
            <a:pPr lvl="1"/>
            <a:r>
              <a:rPr lang="en-US" altLang="en-US" sz="2400" dirty="0"/>
              <a:t>Flexibility, e.g., low level: relational, high-level: array</a:t>
            </a:r>
          </a:p>
          <a:p>
            <a:r>
              <a:rPr lang="en-US" altLang="en-US" sz="2400" dirty="0"/>
              <a:t>Specialized SQL servers (e.g., </a:t>
            </a:r>
            <a:r>
              <a:rPr lang="en-US" altLang="en-US" sz="2400" dirty="0" err="1"/>
              <a:t>Redbricks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Specialized support for SQL queries over star/snowflake schemas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4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Data warehousing: A multi-dimensional model of a data warehouse</a:t>
            </a:r>
          </a:p>
          <a:p>
            <a:pPr lvl="1"/>
            <a:r>
              <a:rPr lang="en-US" altLang="en-US" sz="2400" dirty="0"/>
              <a:t>A data cube consists of </a:t>
            </a:r>
            <a:r>
              <a:rPr lang="en-US" altLang="en-US" sz="2400" i="1" dirty="0"/>
              <a:t>dimensions</a:t>
            </a:r>
            <a:r>
              <a:rPr lang="en-US" altLang="en-US" sz="2400" dirty="0"/>
              <a:t> &amp; </a:t>
            </a:r>
            <a:r>
              <a:rPr lang="en-US" altLang="en-US" sz="2400" i="1" dirty="0"/>
              <a:t>measures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/>
              <a:t>Star schema, snowflake schema, fact constellations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/>
              <a:t>OLAP operations: drilling, rolling, slicing, dicing and pivoting</a:t>
            </a:r>
          </a:p>
          <a:p>
            <a:r>
              <a:rPr lang="en-US" altLang="en-US" sz="2400" dirty="0"/>
              <a:t>Data Warehouse Architecture, Design, and Usage</a:t>
            </a:r>
          </a:p>
          <a:p>
            <a:pPr lvl="1"/>
            <a:r>
              <a:rPr lang="en-US" altLang="en-US" sz="2400" dirty="0"/>
              <a:t>Multi-tiered architecture</a:t>
            </a:r>
          </a:p>
          <a:p>
            <a:pPr lvl="1"/>
            <a:r>
              <a:rPr lang="en-US" altLang="en-US" sz="2400" dirty="0"/>
              <a:t>Business analysis design framework</a:t>
            </a:r>
          </a:p>
          <a:p>
            <a:pPr lvl="1"/>
            <a:r>
              <a:rPr lang="en-US" altLang="en-US" sz="2400" dirty="0"/>
              <a:t>Information processing, analytical processing, data mining, OLAM  </a:t>
            </a:r>
          </a:p>
          <a:p>
            <a:pPr>
              <a:spcBef>
                <a:spcPct val="10000"/>
              </a:spcBef>
            </a:pPr>
            <a:r>
              <a:rPr lang="en-US" altLang="en-US" sz="2400" dirty="0"/>
              <a:t>Implementation: Efficient computation of data cubes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/>
              <a:t>Partial vs. full vs. no materialization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 smtClean="0"/>
              <a:t>OLAP </a:t>
            </a:r>
            <a:r>
              <a:rPr lang="en-US" altLang="en-US" sz="2400" dirty="0"/>
              <a:t>query processing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/>
              <a:t>OLAP servers: ROLAP, MOLAP, HOLAP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67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dirty="0"/>
              <a:t>S. Agarwal, R. Agrawal, P. M. Deshpande, A. Gupta, J. F. </a:t>
            </a:r>
            <a:r>
              <a:rPr lang="en-US" altLang="en-US" dirty="0" err="1"/>
              <a:t>Naughton</a:t>
            </a:r>
            <a:r>
              <a:rPr lang="en-US" altLang="en-US" dirty="0"/>
              <a:t>, R. </a:t>
            </a:r>
            <a:r>
              <a:rPr lang="en-US" altLang="en-US" dirty="0" err="1"/>
              <a:t>Ramakrishnan</a:t>
            </a:r>
            <a:r>
              <a:rPr lang="en-US" altLang="en-US" dirty="0"/>
              <a:t>, and S. </a:t>
            </a:r>
            <a:r>
              <a:rPr lang="en-US" altLang="en-US" dirty="0" err="1"/>
              <a:t>Sarawagi</a:t>
            </a:r>
            <a:r>
              <a:rPr lang="en-US" altLang="en-US" dirty="0"/>
              <a:t>.  On the computation of multidimensional aggregates.  VLDB’96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dirty="0"/>
              <a:t>D. Agrawal, A. E. </a:t>
            </a:r>
            <a:r>
              <a:rPr lang="en-US" altLang="en-US" dirty="0" err="1"/>
              <a:t>Abbadi</a:t>
            </a:r>
            <a:r>
              <a:rPr lang="en-US" altLang="en-US" dirty="0"/>
              <a:t>, A. Singh, and T. </a:t>
            </a:r>
            <a:r>
              <a:rPr lang="en-US" altLang="en-US" dirty="0" err="1"/>
              <a:t>Yurek</a:t>
            </a:r>
            <a:r>
              <a:rPr lang="en-US" altLang="en-US" dirty="0"/>
              <a:t>. Efficient view maintenance in data warehouses. SIGMOD’97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dirty="0"/>
              <a:t>R. Agrawal, A. Gupta, and S. </a:t>
            </a:r>
            <a:r>
              <a:rPr lang="en-US" altLang="en-US" dirty="0" err="1"/>
              <a:t>Sarawagi</a:t>
            </a:r>
            <a:r>
              <a:rPr lang="en-US" altLang="en-US" dirty="0"/>
              <a:t>. Modeling multidimensional databases.  ICDE’97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b="1" dirty="0"/>
              <a:t>S. </a:t>
            </a:r>
            <a:r>
              <a:rPr lang="en-US" altLang="en-US" b="1" dirty="0" err="1"/>
              <a:t>Chaudhuri</a:t>
            </a:r>
            <a:r>
              <a:rPr lang="en-US" altLang="en-US" b="1" dirty="0"/>
              <a:t> and U. </a:t>
            </a:r>
            <a:r>
              <a:rPr lang="en-US" altLang="en-US" b="1" dirty="0" err="1"/>
              <a:t>Dayal</a:t>
            </a:r>
            <a:r>
              <a:rPr lang="en-US" altLang="en-US" b="1" dirty="0"/>
              <a:t>. An overview of data warehousing and OLAP technology. ACM SIGMOD Record, 26:65-74, 1997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dirty="0"/>
              <a:t>J. Gray, et al. Data cube: A relational aggregation operator generalizing group-by, cross-tab and sub-totals.  Data Mining and Knowledge Discovery, 1:29-54, 1997.</a:t>
            </a:r>
          </a:p>
          <a:p>
            <a:r>
              <a:rPr lang="en-US" altLang="en-US" dirty="0"/>
              <a:t>A. Gupta and I. S. </a:t>
            </a:r>
            <a:r>
              <a:rPr lang="en-US" altLang="en-US" dirty="0" err="1"/>
              <a:t>Mumick</a:t>
            </a:r>
            <a:r>
              <a:rPr lang="en-US" altLang="en-US" dirty="0"/>
              <a:t>. Materialized Views: Techniques, Implementations, and Applications. MIT Press, 1999</a:t>
            </a:r>
          </a:p>
          <a:p>
            <a:r>
              <a:rPr lang="en-US" altLang="en-US" dirty="0"/>
              <a:t>J. Han. Towards on-line analytical mining in large databases. </a:t>
            </a:r>
            <a:r>
              <a:rPr lang="en-US" altLang="en-US" i="1" dirty="0"/>
              <a:t>SIGMOD Record</a:t>
            </a:r>
            <a:r>
              <a:rPr lang="en-US" altLang="en-US" dirty="0"/>
              <a:t>, 1998</a:t>
            </a:r>
          </a:p>
          <a:p>
            <a:r>
              <a:rPr lang="en-US" altLang="en-US" dirty="0"/>
              <a:t>V. </a:t>
            </a:r>
            <a:r>
              <a:rPr lang="en-US" altLang="en-US" dirty="0" err="1"/>
              <a:t>Harinarayan</a:t>
            </a:r>
            <a:r>
              <a:rPr lang="en-US" altLang="en-US" dirty="0"/>
              <a:t>, A. </a:t>
            </a:r>
            <a:r>
              <a:rPr lang="en-US" altLang="en-US" dirty="0" err="1"/>
              <a:t>Rajaraman</a:t>
            </a:r>
            <a:r>
              <a:rPr lang="en-US" altLang="en-US" dirty="0"/>
              <a:t>, and J. D. Ullman. Implementing data cubes efficiently. SIGMOD’96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3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en-US" dirty="0"/>
              <a:t>C. </a:t>
            </a:r>
            <a:r>
              <a:rPr lang="en-US" altLang="en-US" dirty="0" err="1"/>
              <a:t>Imhoff</a:t>
            </a:r>
            <a:r>
              <a:rPr lang="en-US" altLang="en-US" dirty="0"/>
              <a:t>, N. </a:t>
            </a:r>
            <a:r>
              <a:rPr lang="en-US" altLang="en-US" dirty="0" err="1"/>
              <a:t>Galemmo</a:t>
            </a:r>
            <a:r>
              <a:rPr lang="en-US" altLang="en-US" dirty="0"/>
              <a:t>, and J. G. Geiger. Mastering Data Warehouse Design: Relational and Dimensional Techniques. John Wiley, 2003</a:t>
            </a:r>
          </a:p>
          <a:p>
            <a:r>
              <a:rPr lang="en-US" altLang="en-US" dirty="0"/>
              <a:t>W. H. </a:t>
            </a:r>
            <a:r>
              <a:rPr lang="en-US" altLang="en-US" dirty="0" err="1"/>
              <a:t>Inmon</a:t>
            </a:r>
            <a:r>
              <a:rPr lang="en-US" altLang="en-US" dirty="0"/>
              <a:t>. Building the Data Warehouse. John Wiley, 1996</a:t>
            </a:r>
          </a:p>
          <a:p>
            <a:r>
              <a:rPr lang="en-US" altLang="en-US" dirty="0"/>
              <a:t>R. Kimball and M. Ross.  The Data Warehouse Toolkit: The Complete Guide to Dimensional Modeling. 2ed. John Wiley, 2002</a:t>
            </a:r>
          </a:p>
          <a:p>
            <a:r>
              <a:rPr lang="en-US" altLang="en-US" dirty="0"/>
              <a:t>P. O'Neil and D. </a:t>
            </a:r>
            <a:r>
              <a:rPr lang="en-US" altLang="en-US" dirty="0" err="1"/>
              <a:t>Quass</a:t>
            </a:r>
            <a:r>
              <a:rPr lang="en-US" altLang="en-US" dirty="0"/>
              <a:t>. Improved query performance with variant indexes. SIGMOD'97</a:t>
            </a:r>
          </a:p>
          <a:p>
            <a:r>
              <a:rPr lang="en-US" altLang="en-US" dirty="0"/>
              <a:t>S. </a:t>
            </a:r>
            <a:r>
              <a:rPr lang="en-US" altLang="en-US" dirty="0" err="1"/>
              <a:t>Sarawagi</a:t>
            </a:r>
            <a:r>
              <a:rPr lang="en-US" altLang="en-US" dirty="0"/>
              <a:t> and M. </a:t>
            </a:r>
            <a:r>
              <a:rPr lang="en-US" altLang="en-US" dirty="0" err="1"/>
              <a:t>Stonebraker</a:t>
            </a:r>
            <a:r>
              <a:rPr lang="en-US" altLang="en-US" dirty="0"/>
              <a:t>. Efficient organization of large multidimensional arrays. ICDE'94</a:t>
            </a:r>
          </a:p>
          <a:p>
            <a:r>
              <a:rPr lang="en-US" altLang="en-US" dirty="0"/>
              <a:t>P. </a:t>
            </a:r>
            <a:r>
              <a:rPr lang="en-US" altLang="en-US" dirty="0" err="1"/>
              <a:t>Valduriez</a:t>
            </a:r>
            <a:r>
              <a:rPr lang="en-US" altLang="en-US" dirty="0"/>
              <a:t>. Join indices. ACM Trans. Database Systems, 12:218-246, 1987.</a:t>
            </a:r>
          </a:p>
          <a:p>
            <a:r>
              <a:rPr lang="en-US" altLang="en-US" dirty="0"/>
              <a:t>J. </a:t>
            </a:r>
            <a:r>
              <a:rPr lang="en-US" altLang="en-US" dirty="0" err="1"/>
              <a:t>Widom</a:t>
            </a:r>
            <a:r>
              <a:rPr lang="en-US" altLang="en-US" dirty="0"/>
              <a:t>. Research problems in data warehousing.  CIKM’95.</a:t>
            </a:r>
          </a:p>
          <a:p>
            <a:r>
              <a:rPr lang="en-US" altLang="en-US" dirty="0"/>
              <a:t>K. Wu, E. </a:t>
            </a:r>
            <a:r>
              <a:rPr lang="en-US" altLang="en-US" dirty="0" err="1"/>
              <a:t>Otoo</a:t>
            </a:r>
            <a:r>
              <a:rPr lang="en-US" altLang="en-US" dirty="0"/>
              <a:t>, and A. </a:t>
            </a:r>
            <a:r>
              <a:rPr lang="en-US" altLang="en-US" dirty="0" err="1"/>
              <a:t>Shoshani</a:t>
            </a:r>
            <a:r>
              <a:rPr lang="en-US" altLang="en-US" dirty="0"/>
              <a:t>, Optimal Bitmap Indices with Efficient Compression, ACM Trans. on Database Systems (TODS), 31(1), 2006, pp. 1-38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8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800" dirty="0" smtClean="0">
                <a:solidFill>
                  <a:srgbClr val="157573"/>
                </a:solidFill>
              </a:rPr>
              <a:t>“</a:t>
            </a:r>
            <a:r>
              <a:rPr lang="en-US" altLang="en-US" sz="2800" dirty="0">
                <a:solidFill>
                  <a:srgbClr val="157573"/>
                </a:solidFill>
              </a:rPr>
              <a:t>A data warehouse is a</a:t>
            </a:r>
            <a:r>
              <a:rPr lang="en-US" altLang="en-US" sz="2800" dirty="0"/>
              <a:t> </a:t>
            </a:r>
            <a:r>
              <a:rPr lang="en-US" altLang="en-US" sz="2800" u="sng" dirty="0">
                <a:solidFill>
                  <a:schemeClr val="hlink"/>
                </a:solidFill>
              </a:rPr>
              <a:t>subject-oriented</a:t>
            </a:r>
            <a:r>
              <a:rPr lang="en-US" altLang="en-US" sz="2800" dirty="0"/>
              <a:t>,</a:t>
            </a:r>
            <a:r>
              <a:rPr lang="en-US" altLang="en-US" sz="2800" u="sng" dirty="0">
                <a:solidFill>
                  <a:schemeClr val="hlink"/>
                </a:solidFill>
              </a:rPr>
              <a:t> integrated</a:t>
            </a:r>
            <a:r>
              <a:rPr lang="en-US" altLang="en-US" sz="2800" dirty="0"/>
              <a:t>, </a:t>
            </a:r>
            <a:r>
              <a:rPr lang="en-US" altLang="en-US" sz="2800" u="sng" dirty="0">
                <a:solidFill>
                  <a:schemeClr val="hlink"/>
                </a:solidFill>
              </a:rPr>
              <a:t>time-variant</a:t>
            </a:r>
            <a:r>
              <a:rPr lang="en-US" altLang="en-US" sz="2800" dirty="0"/>
              <a:t>, </a:t>
            </a:r>
            <a:r>
              <a:rPr lang="en-US" altLang="en-US" sz="2800" dirty="0">
                <a:solidFill>
                  <a:srgbClr val="157573"/>
                </a:solidFill>
              </a:rPr>
              <a:t>and </a:t>
            </a:r>
            <a:r>
              <a:rPr lang="en-US" altLang="en-US" sz="2800" u="sng" dirty="0">
                <a:solidFill>
                  <a:schemeClr val="hlink"/>
                </a:solidFill>
              </a:rPr>
              <a:t>nonvolatile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157573"/>
                </a:solidFill>
              </a:rPr>
              <a:t>collection of data in support of management’s decision-making process.”—</a:t>
            </a:r>
            <a:r>
              <a:rPr lang="en-US" altLang="en-US" sz="2800" dirty="0" smtClean="0">
                <a:solidFill>
                  <a:srgbClr val="157573"/>
                </a:solidFill>
              </a:rPr>
              <a:t>William H. (Bill) </a:t>
            </a:r>
            <a:r>
              <a:rPr lang="en-US" altLang="en-US" sz="2800" dirty="0" err="1" smtClean="0">
                <a:solidFill>
                  <a:srgbClr val="157573"/>
                </a:solidFill>
              </a:rPr>
              <a:t>Inmon</a:t>
            </a:r>
            <a:endParaRPr lang="en-US" altLang="en-US" sz="2800" dirty="0">
              <a:solidFill>
                <a:srgbClr val="157573"/>
              </a:solidFill>
            </a:endParaRPr>
          </a:p>
          <a:p>
            <a:pPr>
              <a:spcAft>
                <a:spcPts val="600"/>
              </a:spcAft>
            </a:pPr>
            <a:endParaRPr lang="en-US" altLang="en-US" sz="2400" dirty="0" smtClean="0"/>
          </a:p>
          <a:p>
            <a:pPr>
              <a:spcAft>
                <a:spcPts val="600"/>
              </a:spcAft>
            </a:pPr>
            <a:endParaRPr lang="en-US" altLang="en-US" sz="2400" dirty="0"/>
          </a:p>
          <a:p>
            <a:pPr>
              <a:spcAft>
                <a:spcPts val="600"/>
              </a:spcAft>
            </a:pPr>
            <a:endParaRPr lang="en-US" altLang="en-US" sz="2400" dirty="0" smtClean="0"/>
          </a:p>
          <a:p>
            <a:pPr>
              <a:spcAft>
                <a:spcPts val="600"/>
              </a:spcAft>
            </a:pPr>
            <a:endParaRPr lang="en-US" altLang="en-US" sz="2400" dirty="0"/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warehousing: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The process of constructing and using data </a:t>
            </a:r>
            <a:r>
              <a:rPr lang="en-US" altLang="en-US" sz="2400" dirty="0" smtClean="0"/>
              <a:t>warehouses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20698"/>
            <a:ext cx="1828800" cy="2608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36" y="3271838"/>
            <a:ext cx="1823126" cy="22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9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Subject-Oriented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en-US" dirty="0"/>
              <a:t>Organized around major subjects, such as </a:t>
            </a:r>
            <a:r>
              <a:rPr lang="en-US" altLang="en-US" dirty="0">
                <a:solidFill>
                  <a:srgbClr val="FF0000"/>
                </a:solidFill>
              </a:rPr>
              <a:t>customer, product, sales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Focusing on the modeling and analysis of data for </a:t>
            </a:r>
            <a:r>
              <a:rPr lang="en-US" altLang="en-US" u="sng" dirty="0"/>
              <a:t>decision makers</a:t>
            </a:r>
            <a:r>
              <a:rPr lang="en-US" altLang="en-US" dirty="0"/>
              <a:t>, </a:t>
            </a:r>
            <a:r>
              <a:rPr lang="en-US" altLang="en-US" dirty="0" smtClean="0"/>
              <a:t>NOT on </a:t>
            </a:r>
            <a:r>
              <a:rPr lang="en-US" altLang="en-US" u="sng" dirty="0"/>
              <a:t>daily operations</a:t>
            </a:r>
            <a:r>
              <a:rPr lang="en-US" altLang="en-US" dirty="0"/>
              <a:t> or </a:t>
            </a:r>
            <a:r>
              <a:rPr lang="en-US" altLang="en-US" u="sng" dirty="0"/>
              <a:t>transaction processing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Provide </a:t>
            </a:r>
            <a:r>
              <a:rPr lang="en-US" altLang="en-US" dirty="0">
                <a:solidFill>
                  <a:schemeClr val="hlink"/>
                </a:solidFill>
              </a:rPr>
              <a:t>a simple and concise</a:t>
            </a:r>
            <a:r>
              <a:rPr lang="en-US" altLang="en-US" dirty="0"/>
              <a:t> view around particular subject issues by </a:t>
            </a:r>
            <a:r>
              <a:rPr lang="en-US" altLang="en-US" dirty="0">
                <a:solidFill>
                  <a:schemeClr val="hlink"/>
                </a:solidFill>
              </a:rPr>
              <a:t>excluding data that are not useful in the decision support process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7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(2)</a:t>
            </a:r>
            <a:r>
              <a:rPr lang="zh-CN" altLang="en-US" smtClean="0"/>
              <a:t> </a:t>
            </a:r>
            <a:r>
              <a:rPr lang="en-US" altLang="zh-CN" smtClean="0"/>
              <a:t>Integrated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Constructed by integrating multiple, heterogeneous data sources</a:t>
            </a:r>
          </a:p>
          <a:p>
            <a:pPr lvl="1"/>
            <a:r>
              <a:rPr lang="en-US" altLang="en-US" sz="2400" dirty="0" smtClean="0"/>
              <a:t>relational databases, flat files, on-line transaction records</a:t>
            </a:r>
          </a:p>
          <a:p>
            <a:r>
              <a:rPr lang="en-US" altLang="en-US" sz="2800" dirty="0" smtClean="0"/>
              <a:t>Data cleaning and data integration techniques are applied</a:t>
            </a:r>
          </a:p>
          <a:p>
            <a:pPr lvl="1"/>
            <a:r>
              <a:rPr lang="en-US" altLang="en-US" sz="2400" dirty="0" smtClean="0"/>
              <a:t>Ensure </a:t>
            </a:r>
            <a:r>
              <a:rPr lang="en-US" altLang="en-US" sz="2400" b="1" dirty="0" smtClean="0">
                <a:solidFill>
                  <a:srgbClr val="C00000"/>
                </a:solidFill>
              </a:rPr>
              <a:t>consistency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smtClean="0"/>
              <a:t>in naming conventions, encoding structures, attribute measures, etc. among different data sources</a:t>
            </a:r>
          </a:p>
          <a:p>
            <a:pPr lvl="2"/>
            <a:r>
              <a:rPr lang="en-US" altLang="en-US" dirty="0" smtClean="0"/>
              <a:t>Ex. Hotel price: differences on currency, tax, breakfast covered, and parking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Time-Variant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The time horizon for the data warehouse is significantly </a:t>
            </a:r>
            <a:r>
              <a:rPr lang="en-US" altLang="en-US" sz="2400" b="1" dirty="0">
                <a:solidFill>
                  <a:srgbClr val="C00000"/>
                </a:solidFill>
              </a:rPr>
              <a:t>longer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/>
              <a:t>than that of operational systems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Operational database: current value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Data warehouse data: provide information from a </a:t>
            </a:r>
            <a:r>
              <a:rPr lang="en-US" altLang="en-US" sz="2400" b="1" dirty="0">
                <a:solidFill>
                  <a:srgbClr val="C00000"/>
                </a:solidFill>
              </a:rPr>
              <a:t>historical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/>
              <a:t>perspective (e.g., past 5-10 years)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C00000"/>
                </a:solidFill>
              </a:rPr>
              <a:t>Every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</a:rPr>
              <a:t>key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/>
              <a:t>structure in the data warehouse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Contains an element of </a:t>
            </a:r>
            <a:r>
              <a:rPr lang="en-US" altLang="en-US" sz="2400" b="1" dirty="0">
                <a:solidFill>
                  <a:srgbClr val="C00000"/>
                </a:solidFill>
              </a:rPr>
              <a:t>time</a:t>
            </a:r>
            <a:r>
              <a:rPr lang="en-US" altLang="en-US" sz="2400" dirty="0"/>
              <a:t>, explicitly or implicitly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But the key of operational data may or may not contain “time element</a:t>
            </a:r>
            <a:r>
              <a:rPr lang="en-US" altLang="en-US" sz="2400" dirty="0" smtClean="0"/>
              <a:t>”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24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48622</TotalTime>
  <Words>3322</Words>
  <Application>Microsoft Macintosh PowerPoint</Application>
  <PresentationFormat>On-screen Show (4:3)</PresentationFormat>
  <Paragraphs>613</Paragraphs>
  <Slides>53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Calibri</vt:lpstr>
      <vt:lpstr>Corbel</vt:lpstr>
      <vt:lpstr>SimSun</vt:lpstr>
      <vt:lpstr>Wingdings</vt:lpstr>
      <vt:lpstr>华文楷体</vt:lpstr>
      <vt:lpstr>宋体</vt:lpstr>
      <vt:lpstr>Arial</vt:lpstr>
      <vt:lpstr>Office Theme</vt:lpstr>
      <vt:lpstr>Document</vt:lpstr>
      <vt:lpstr>Equation</vt:lpstr>
      <vt:lpstr>Chapter 4. Data Warehousing and On-line Analytical Processing (OLAP)</vt:lpstr>
      <vt:lpstr>Data Warehouse</vt:lpstr>
      <vt:lpstr>Data Warehouse</vt:lpstr>
      <vt:lpstr>PowerPoint Presentation</vt:lpstr>
      <vt:lpstr>Data Warehouse</vt:lpstr>
      <vt:lpstr>Data Warehouse</vt:lpstr>
      <vt:lpstr>(1) Subject-Oriented</vt:lpstr>
      <vt:lpstr>(2) Integrated</vt:lpstr>
      <vt:lpstr>(3) Time-Variant</vt:lpstr>
      <vt:lpstr>(4) Nonvolatile</vt:lpstr>
      <vt:lpstr>OLTP vs OLAP</vt:lpstr>
      <vt:lpstr>OLTP vs OLAP</vt:lpstr>
      <vt:lpstr>Why a Separate Data Warehouse?</vt:lpstr>
      <vt:lpstr>Data Warehouse: A Multi-Tiered Architecture</vt:lpstr>
      <vt:lpstr>From Data to Data Warehouse: Extraction, Transformation, and Loading (ETL)</vt:lpstr>
      <vt:lpstr>Metadata Repository</vt:lpstr>
      <vt:lpstr>PowerPoint Presentation</vt:lpstr>
      <vt:lpstr>Data Warehouse</vt:lpstr>
      <vt:lpstr>From Tables and Spreadsheets to Data Cubes</vt:lpstr>
      <vt:lpstr>Data Cube: A Lattice of Cuboids</vt:lpstr>
      <vt:lpstr>Conceptual Modeling of Data Warehouses</vt:lpstr>
      <vt:lpstr>Star Schema</vt:lpstr>
      <vt:lpstr>Snowflake Schema</vt:lpstr>
      <vt:lpstr>Fact Constellation</vt:lpstr>
      <vt:lpstr>Conceptual Modeling of Data Warehouses</vt:lpstr>
      <vt:lpstr>A Concept Hierarchy for a Dimension (location)</vt:lpstr>
      <vt:lpstr>Data Cube Measures: Three Categories</vt:lpstr>
      <vt:lpstr>View of Warehouses and Hierarchies</vt:lpstr>
      <vt:lpstr>Multidimensional Data</vt:lpstr>
      <vt:lpstr>A Sample Data Cube</vt:lpstr>
      <vt:lpstr>Typical OLAP Operations</vt:lpstr>
      <vt:lpstr>PowerPoint Presentation</vt:lpstr>
      <vt:lpstr>PowerPoint Presentation</vt:lpstr>
      <vt:lpstr>Chapter 4. Data Warehousing and On-line Analytical Processing (OLAP)</vt:lpstr>
      <vt:lpstr>Data Warehouse</vt:lpstr>
      <vt:lpstr>Design of Data Warehouse: A Business Analysis Framework</vt:lpstr>
      <vt:lpstr>Data Warehouse Design Process</vt:lpstr>
      <vt:lpstr>Data Warehouse Usage</vt:lpstr>
      <vt:lpstr>From On-Line Analytical Processing (OLAP) to On-Line Analytical Mining (OLAM)</vt:lpstr>
      <vt:lpstr>Data Warehouse</vt:lpstr>
      <vt:lpstr>Efficient Data Cube Computation</vt:lpstr>
      <vt:lpstr>Efficient Data Cube Computation</vt:lpstr>
      <vt:lpstr>Efficient Data Cube Computation</vt:lpstr>
      <vt:lpstr>The “Compute Cube” Operator</vt:lpstr>
      <vt:lpstr>Data Cube</vt:lpstr>
      <vt:lpstr>PowerPoint Presentation</vt:lpstr>
      <vt:lpstr>PowerPoint Presentation</vt:lpstr>
      <vt:lpstr>Efficient Processing OLAP Queries</vt:lpstr>
      <vt:lpstr>Efficient Processing OLAP Queries</vt:lpstr>
      <vt:lpstr>OLAP Server Architectures</vt:lpstr>
      <vt:lpstr>Summary</vt:lpstr>
      <vt:lpstr>References</vt:lpstr>
      <vt:lpstr>References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1993</cp:revision>
  <cp:lastPrinted>2017-01-15T22:23:57Z</cp:lastPrinted>
  <dcterms:created xsi:type="dcterms:W3CDTF">2015-05-16T14:51:23Z</dcterms:created>
  <dcterms:modified xsi:type="dcterms:W3CDTF">2017-06-10T04:07:08Z</dcterms:modified>
</cp:coreProperties>
</file>